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6" r:id="rId3"/>
    <p:sldId id="257" r:id="rId4"/>
    <p:sldId id="265" r:id="rId5"/>
    <p:sldId id="258" r:id="rId6"/>
    <p:sldId id="259" r:id="rId7"/>
    <p:sldId id="260" r:id="rId8"/>
    <p:sldId id="261" r:id="rId9"/>
    <p:sldId id="262" r:id="rId10"/>
    <p:sldId id="263" r:id="rId11"/>
    <p:sldId id="264"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FE23077-DDAE-4B28-9AC9-1F832003B3CA}"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2DF26-FA93-4DDE-BE4D-4AC1EC8BC5FA}" type="slidenum">
              <a:rPr lang="en-IN" smtClean="0"/>
              <a:t>‹#›</a:t>
            </a:fld>
            <a:endParaRPr lang="en-IN"/>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1180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E23077-DDAE-4B28-9AC9-1F832003B3CA}"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4116394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E23077-DDAE-4B28-9AC9-1F832003B3CA}"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761588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E23077-DDAE-4B28-9AC9-1F832003B3CA}"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2310545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E23077-DDAE-4B28-9AC9-1F832003B3CA}" type="datetimeFigureOut">
              <a:rPr lang="en-IN" smtClean="0"/>
              <a:t>06-03-2026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1829193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E23077-DDAE-4B28-9AC9-1F832003B3CA}" type="datetimeFigureOut">
              <a:rPr lang="en-IN" smtClean="0"/>
              <a:t>06-03-2026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2066050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E23077-DDAE-4B28-9AC9-1F832003B3CA}" type="datetimeFigureOut">
              <a:rPr lang="en-IN" smtClean="0"/>
              <a:t>06-03-2026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806566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E23077-DDAE-4B28-9AC9-1F832003B3CA}"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1010576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E23077-DDAE-4B28-9AC9-1F832003B3CA}"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126474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5FE23077-DDAE-4B28-9AC9-1F832003B3CA}" type="datetimeFigureOut">
              <a:rPr lang="en-IN" smtClean="0"/>
              <a:t>06-03-2026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3244216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E23077-DDAE-4B28-9AC9-1F832003B3CA}"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3246196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E23077-DDAE-4B28-9AC9-1F832003B3CA}"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2DF26-FA93-4DDE-BE4D-4AC1EC8BC5FA}" type="slidenum">
              <a:rPr lang="en-IN" smtClean="0"/>
              <a:t>‹#›</a:t>
            </a:fld>
            <a:endParaRPr lang="en-IN"/>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088802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E23077-DDAE-4B28-9AC9-1F832003B3CA}"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3277097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E23077-DDAE-4B28-9AC9-1F832003B3CA}"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2DF26-FA93-4DDE-BE4D-4AC1EC8BC5FA}" type="slidenum">
              <a:rPr lang="en-IN" smtClean="0"/>
              <a:t>‹#›</a:t>
            </a:fld>
            <a:endParaRPr lang="en-IN"/>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66593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E23077-DDAE-4B28-9AC9-1F832003B3CA}"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2293460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E23077-DDAE-4B28-9AC9-1F832003B3CA}"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239132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E23077-DDAE-4B28-9AC9-1F832003B3CA}"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2DF26-FA93-4DDE-BE4D-4AC1EC8BC5FA}" type="slidenum">
              <a:rPr lang="en-IN" smtClean="0"/>
              <a:t>‹#›</a:t>
            </a:fld>
            <a:endParaRPr lang="en-IN"/>
          </a:p>
        </p:txBody>
      </p:sp>
    </p:spTree>
    <p:extLst>
      <p:ext uri="{BB962C8B-B14F-4D97-AF65-F5344CB8AC3E}">
        <p14:creationId xmlns:p14="http://schemas.microsoft.com/office/powerpoint/2010/main" val="2732177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5FE23077-DDAE-4B28-9AC9-1F832003B3CA}" type="datetimeFigureOut">
              <a:rPr lang="en-IN" smtClean="0"/>
              <a:t>06-03-2026</a:t>
            </a:fld>
            <a:endParaRPr lang="en-IN"/>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IN"/>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B4F2DF26-FA93-4DDE-BE4D-4AC1EC8BC5FA}" type="slidenum">
              <a:rPr lang="en-IN" smtClean="0"/>
              <a:t>‹#›</a:t>
            </a:fld>
            <a:endParaRPr lang="en-IN"/>
          </a:p>
        </p:txBody>
      </p:sp>
    </p:spTree>
    <p:extLst>
      <p:ext uri="{BB962C8B-B14F-4D97-AF65-F5344CB8AC3E}">
        <p14:creationId xmlns:p14="http://schemas.microsoft.com/office/powerpoint/2010/main" val="2445414204"/>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CC1BE7-33A7-9F3D-ED3E-3997439F6EFE}"/>
              </a:ext>
            </a:extLst>
          </p:cNvPr>
          <p:cNvSpPr>
            <a:spLocks noGrp="1"/>
          </p:cNvSpPr>
          <p:nvPr>
            <p:ph type="title"/>
          </p:nvPr>
        </p:nvSpPr>
        <p:spPr>
          <a:xfrm>
            <a:off x="641854" y="3755279"/>
            <a:ext cx="8761413" cy="706964"/>
          </a:xfrm>
        </p:spPr>
        <p:txBody>
          <a:bodyPr>
            <a:noAutofit/>
          </a:bodyPr>
          <a:lstStyle/>
          <a:p>
            <a:r>
              <a:rPr lang="en-US" sz="4400" b="1" cap="none" dirty="0">
                <a:latin typeface="Times New Roman" panose="02020603050405020304" pitchFamily="18" charset="0"/>
                <a:cs typeface="Times New Roman" panose="02020603050405020304" pitchFamily="18" charset="0"/>
              </a:rPr>
              <a:t>NISM-Series-XXV-A: Persons Associated With Research Services (Sales and Other non-core Services) Certification </a:t>
            </a:r>
            <a:r>
              <a:rPr lang="en-US" b="1" cap="none" dirty="0">
                <a:solidFill>
                  <a:srgbClr val="FF0000"/>
                </a:solidFill>
                <a:latin typeface="Times New Roman" panose="02020603050405020304" pitchFamily="18" charset="0"/>
                <a:cs typeface="Times New Roman" panose="02020603050405020304" pitchFamily="18" charset="0"/>
              </a:rPr>
              <a:t>(Training)</a:t>
            </a:r>
            <a:br>
              <a:rPr lang="en-IN"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C5D67257-2274-B7D9-2BB7-D4984E8EA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3076" y="4757282"/>
            <a:ext cx="1209048" cy="1209048"/>
          </a:xfrm>
          <a:prstGeom prst="rect">
            <a:avLst/>
          </a:prstGeom>
        </p:spPr>
      </p:pic>
      <p:pic>
        <p:nvPicPr>
          <p:cNvPr id="3" name="Picture 2">
            <a:extLst>
              <a:ext uri="{FF2B5EF4-FFF2-40B4-BE49-F238E27FC236}">
                <a16:creationId xmlns:a16="http://schemas.microsoft.com/office/drawing/2014/main" id="{5B065626-DFF9-4F4E-C39E-B2106AC64E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52780" y="2865716"/>
            <a:ext cx="1249640" cy="1243045"/>
          </a:xfrm>
          <a:prstGeom prst="rect">
            <a:avLst/>
          </a:prstGeom>
        </p:spPr>
      </p:pic>
      <p:sp>
        <p:nvSpPr>
          <p:cNvPr id="5" name="TextBox 4">
            <a:extLst>
              <a:ext uri="{FF2B5EF4-FFF2-40B4-BE49-F238E27FC236}">
                <a16:creationId xmlns:a16="http://schemas.microsoft.com/office/drawing/2014/main" id="{E03A268A-7A27-000E-33B6-091351B968F4}"/>
              </a:ext>
            </a:extLst>
          </p:cNvPr>
          <p:cNvSpPr txBox="1"/>
          <p:nvPr/>
        </p:nvSpPr>
        <p:spPr>
          <a:xfrm>
            <a:off x="10099535" y="4184292"/>
            <a:ext cx="8551146" cy="400110"/>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Scan for </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FF0000"/>
                </a:solidFill>
                <a:latin typeface="Times New Roman" panose="02020603050405020304" pitchFamily="18" charset="0"/>
                <a:cs typeface="Times New Roman" panose="02020603050405020304" pitchFamily="18" charset="0"/>
              </a:rPr>
              <a:t>o</a:t>
            </a:r>
            <a:r>
              <a:rPr lang="en-US" sz="2000" b="1" dirty="0">
                <a:solidFill>
                  <a:srgbClr val="FFC000"/>
                </a:solidFill>
                <a:latin typeface="Times New Roman" panose="02020603050405020304" pitchFamily="18" charset="0"/>
                <a:cs typeface="Times New Roman" panose="02020603050405020304" pitchFamily="18" charset="0"/>
              </a:rPr>
              <a:t>o</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00B050"/>
                </a:solidFill>
                <a:latin typeface="Times New Roman" panose="02020603050405020304" pitchFamily="18" charset="0"/>
                <a:cs typeface="Times New Roman" panose="02020603050405020304" pitchFamily="18" charset="0"/>
              </a:rPr>
              <a:t>l</a:t>
            </a:r>
            <a:r>
              <a:rPr lang="en-US" sz="2000" b="1" dirty="0">
                <a:solidFill>
                  <a:srgbClr val="FF0000"/>
                </a:solidFill>
                <a:latin typeface="Times New Roman" panose="02020603050405020304" pitchFamily="18" charset="0"/>
                <a:cs typeface="Times New Roman" panose="02020603050405020304" pitchFamily="18" charset="0"/>
              </a:rPr>
              <a:t>e</a:t>
            </a:r>
            <a:endParaRPr lang="en-IN" sz="2000" b="1"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BAD982D-20FE-DBB0-CA2A-14F2175FBFF2}"/>
              </a:ext>
            </a:extLst>
          </p:cNvPr>
          <p:cNvSpPr txBox="1"/>
          <p:nvPr/>
        </p:nvSpPr>
        <p:spPr>
          <a:xfrm>
            <a:off x="10099535" y="6036669"/>
            <a:ext cx="9274628" cy="369332"/>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Scan for Register</a:t>
            </a:r>
            <a:endParaRPr lang="en-IN" sz="1800" b="1"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780C0F8D-DA6D-B3FB-E62A-961AD76C94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345" y="0"/>
            <a:ext cx="2273598" cy="2273598"/>
          </a:xfrm>
          <a:prstGeom prst="rect">
            <a:avLst/>
          </a:prstGeom>
        </p:spPr>
      </p:pic>
    </p:spTree>
    <p:extLst>
      <p:ext uri="{BB962C8B-B14F-4D97-AF65-F5344CB8AC3E}">
        <p14:creationId xmlns:p14="http://schemas.microsoft.com/office/powerpoint/2010/main" val="2303444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4AC8AE-BA3F-FBCF-C91F-C86003BA7B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78334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89DD4C1-D71D-D489-67C2-E65DA5C6730E}"/>
              </a:ext>
            </a:extLst>
          </p:cNvPr>
          <p:cNvSpPr>
            <a:spLocks noGrp="1"/>
          </p:cNvSpPr>
          <p:nvPr>
            <p:ph type="title"/>
          </p:nvPr>
        </p:nvSpPr>
        <p:spPr>
          <a:xfrm>
            <a:off x="703654" y="744103"/>
            <a:ext cx="8534400" cy="1507067"/>
          </a:xfrm>
        </p:spPr>
        <p:txBody>
          <a:bodyPr>
            <a:normAutofit/>
          </a:bodyPr>
          <a:lstStyle/>
          <a:p>
            <a:r>
              <a:rPr lang="en-US" sz="4400" b="1" dirty="0">
                <a:latin typeface="Times New Roman" panose="02020603050405020304" pitchFamily="18" charset="0"/>
                <a:cs typeface="Times New Roman" panose="02020603050405020304" pitchFamily="18" charset="0"/>
              </a:rPr>
              <a:t>Key highlights :</a:t>
            </a:r>
            <a:endParaRPr lang="en-IN" sz="4400" b="1" dirty="0">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id="{B0A67031-B547-2558-07DB-82ABEB8B4F90}"/>
              </a:ext>
            </a:extLst>
          </p:cNvPr>
          <p:cNvSpPr>
            <a:spLocks noGrp="1"/>
          </p:cNvSpPr>
          <p:nvPr>
            <p:ph idx="1"/>
          </p:nvPr>
        </p:nvSpPr>
        <p:spPr>
          <a:xfrm>
            <a:off x="604698" y="1621366"/>
            <a:ext cx="9564233" cy="3615267"/>
          </a:xfrm>
        </p:spPr>
        <p:txBody>
          <a:bodyPr>
            <a:normAutofit/>
          </a:bodyPr>
          <a:lstStyle/>
          <a:p>
            <a:pPr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Training Sessions : Online Live Interactive Sessions + Online Self – paced.</a:t>
            </a:r>
          </a:p>
          <a:p>
            <a:pPr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Duration : 18+ Hours</a:t>
            </a:r>
          </a:p>
          <a:p>
            <a:pPr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Faculty : 20+ year of experience</a:t>
            </a:r>
            <a:endParaRPr lang="en-IN"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4229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24C74-2BC1-8C11-6ED5-F0E3D580857D}"/>
              </a:ext>
            </a:extLst>
          </p:cNvPr>
          <p:cNvSpPr>
            <a:spLocks noGrp="1"/>
          </p:cNvSpPr>
          <p:nvPr>
            <p:ph type="title"/>
          </p:nvPr>
        </p:nvSpPr>
        <p:spPr>
          <a:xfrm>
            <a:off x="684212" y="437322"/>
            <a:ext cx="8534400" cy="1507067"/>
          </a:xfrm>
        </p:spPr>
        <p:txBody>
          <a:bodyPr>
            <a:normAutofit/>
          </a:bodyPr>
          <a:lstStyle/>
          <a:p>
            <a:r>
              <a:rPr lang="en-IN" sz="4400" b="1" dirty="0">
                <a:latin typeface="Times New Roman" panose="02020603050405020304" pitchFamily="18" charset="0"/>
                <a:cs typeface="Times New Roman" panose="02020603050405020304" pitchFamily="18" charset="0"/>
              </a:rPr>
              <a:t>Curriculum :</a:t>
            </a:r>
            <a:br>
              <a:rPr lang="en-IN" sz="4400" b="1" dirty="0">
                <a:latin typeface="Times New Roman" panose="02020603050405020304" pitchFamily="18" charset="0"/>
                <a:cs typeface="Times New Roman" panose="02020603050405020304" pitchFamily="18" charset="0"/>
              </a:rPr>
            </a:br>
            <a:endParaRPr lang="en-IN" sz="4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3C8C980-DD90-C9C9-2042-424FDCAB6C40}"/>
              </a:ext>
            </a:extLst>
          </p:cNvPr>
          <p:cNvSpPr>
            <a:spLocks noGrp="1"/>
          </p:cNvSpPr>
          <p:nvPr>
            <p:ph idx="1"/>
          </p:nvPr>
        </p:nvSpPr>
        <p:spPr>
          <a:xfrm>
            <a:off x="680166" y="1944389"/>
            <a:ext cx="10957182" cy="3615267"/>
          </a:xfrm>
        </p:spPr>
        <p:txBody>
          <a:bodyPr>
            <a:noAutofit/>
          </a:bodyPr>
          <a:lstStyle/>
          <a:p>
            <a:pPr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Session 1: Introduction to Research Analysis Profession and Securities Markets.</a:t>
            </a:r>
          </a:p>
          <a:p>
            <a:pPr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Session 2: Fundamentals of Research, Market Terminologies and Market Analysis.</a:t>
            </a:r>
          </a:p>
          <a:p>
            <a:pPr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Session 3: Risk and Return Fundamentals.</a:t>
            </a:r>
          </a:p>
          <a:p>
            <a:pPr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Session 4: Research Reporting, Ethics, and Regulatory Environment.</a:t>
            </a:r>
          </a:p>
          <a:p>
            <a:pPr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Session 5: Client Interaction and Relationship Skills.</a:t>
            </a:r>
          </a:p>
          <a:p>
            <a:pPr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Session 6: Professional Efficiency, Development, and Tools.</a:t>
            </a:r>
            <a:endParaRPr lang="en-IN"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2774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CD6BB-8A30-A9FB-5E5F-E0BD7384875D}"/>
              </a:ext>
            </a:extLst>
          </p:cNvPr>
          <p:cNvSpPr>
            <a:spLocks noGrp="1"/>
          </p:cNvSpPr>
          <p:nvPr>
            <p:ph type="title"/>
          </p:nvPr>
        </p:nvSpPr>
        <p:spPr>
          <a:xfrm>
            <a:off x="684212" y="867832"/>
            <a:ext cx="8534400" cy="1507067"/>
          </a:xfrm>
        </p:spPr>
        <p:txBody>
          <a:bodyPr>
            <a:normAutofit/>
          </a:bodyPr>
          <a:lstStyle/>
          <a:p>
            <a:r>
              <a:rPr lang="en-US" sz="4400" b="1" dirty="0">
                <a:latin typeface="Times New Roman" panose="02020603050405020304" pitchFamily="18" charset="0"/>
                <a:cs typeface="Times New Roman" panose="02020603050405020304" pitchFamily="18" charset="0"/>
              </a:rPr>
              <a:t>Study Materials : </a:t>
            </a:r>
            <a:br>
              <a:rPr lang="en-IN" sz="4400" dirty="0">
                <a:latin typeface="Times New Roman" panose="02020603050405020304" pitchFamily="18" charset="0"/>
                <a:cs typeface="Times New Roman" panose="02020603050405020304" pitchFamily="18" charset="0"/>
              </a:rPr>
            </a:br>
            <a:endParaRPr lang="en-IN" sz="4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15D019A-43D3-1AE0-71AB-8187DA825058}"/>
              </a:ext>
            </a:extLst>
          </p:cNvPr>
          <p:cNvSpPr>
            <a:spLocks noGrp="1"/>
          </p:cNvSpPr>
          <p:nvPr>
            <p:ph idx="1"/>
          </p:nvPr>
        </p:nvSpPr>
        <p:spPr>
          <a:xfrm>
            <a:off x="684212" y="1621366"/>
            <a:ext cx="8534400" cy="3615267"/>
          </a:xfrm>
        </p:spPr>
        <p:txBody>
          <a:bodyPr>
            <a:normAutofit/>
          </a:bodyPr>
          <a:lstStyle/>
          <a:p>
            <a:pPr lvl="0"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Recording available of online live sessions (for 90 days)</a:t>
            </a:r>
            <a:endParaRPr lang="en-IN" sz="2800" dirty="0">
              <a:solidFill>
                <a:schemeClr val="tx1"/>
              </a:solidFill>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PPTs (500+ slides), PDFs &amp; Excel spreadsheets. </a:t>
            </a:r>
            <a:endParaRPr lang="en-IN" sz="2800" dirty="0">
              <a:solidFill>
                <a:schemeClr val="tx1"/>
              </a:solidFill>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500+ MCQs with explanation</a:t>
            </a:r>
            <a:endParaRPr lang="en-IN" sz="2800" dirty="0">
              <a:solidFill>
                <a:schemeClr val="tx1"/>
              </a:solidFill>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Quick revision summary notes.</a:t>
            </a:r>
            <a:endParaRPr lang="en-IN" sz="28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Career Guidance/Counselling</a:t>
            </a:r>
            <a:endParaRPr lang="en-IN"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479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98FA-F1E7-7165-06A0-3F5C7FC8E371}"/>
              </a:ext>
            </a:extLst>
          </p:cNvPr>
          <p:cNvSpPr>
            <a:spLocks noGrp="1"/>
          </p:cNvSpPr>
          <p:nvPr>
            <p:ph type="title"/>
          </p:nvPr>
        </p:nvSpPr>
        <p:spPr>
          <a:xfrm>
            <a:off x="863116" y="471923"/>
            <a:ext cx="8534400" cy="1507067"/>
          </a:xfrm>
        </p:spPr>
        <p:txBody>
          <a:bodyPr/>
          <a:lstStyle/>
          <a:p>
            <a:r>
              <a:rPr lang="en-US" b="1" dirty="0">
                <a:latin typeface="Times New Roman" panose="02020603050405020304" pitchFamily="18" charset="0"/>
                <a:cs typeface="Times New Roman" panose="02020603050405020304" pitchFamily="18" charset="0"/>
              </a:rPr>
              <a:t>Assessment Details :</a:t>
            </a:r>
            <a:br>
              <a:rPr lang="en-IN"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7094866-FDB3-BCD2-0FA0-6A627B555478}"/>
              </a:ext>
            </a:extLst>
          </p:cNvPr>
          <p:cNvSpPr>
            <a:spLocks noGrp="1"/>
          </p:cNvSpPr>
          <p:nvPr>
            <p:ph idx="1"/>
          </p:nvPr>
        </p:nvSpPr>
        <p:spPr>
          <a:xfrm>
            <a:off x="863116" y="1621366"/>
            <a:ext cx="8534400" cy="3615267"/>
          </a:xfrm>
        </p:spPr>
        <p:txBody>
          <a:bodyPr>
            <a:normAutofit lnSpcReduction="10000"/>
          </a:bodyPr>
          <a:lstStyle/>
          <a:p>
            <a:pPr lvl="0">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Maximum Marks: 50</a:t>
            </a:r>
          </a:p>
          <a:p>
            <a:pPr>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50 MCQs of 1 mark each</a:t>
            </a:r>
          </a:p>
          <a:p>
            <a:pPr lvl="0">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Duration: 1 hour</a:t>
            </a:r>
          </a:p>
          <a:p>
            <a:pPr lvl="0">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Passing score: 50%</a:t>
            </a:r>
          </a:p>
          <a:p>
            <a:pPr lvl="0">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Passing Marks: 25</a:t>
            </a:r>
            <a:endParaRPr lang="en-IN" sz="2400" dirty="0">
              <a:solidFill>
                <a:schemeClr val="tx1"/>
              </a:solidFill>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Negative Marking: NIL</a:t>
            </a:r>
            <a:endParaRPr lang="en-IN" sz="2400" dirty="0">
              <a:solidFill>
                <a:schemeClr val="tx1"/>
              </a:solidFill>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Certificate Validity: 3 years</a:t>
            </a:r>
          </a:p>
          <a:p>
            <a:endParaRPr lang="en-IN" dirty="0"/>
          </a:p>
        </p:txBody>
      </p:sp>
    </p:spTree>
    <p:extLst>
      <p:ext uri="{BB962C8B-B14F-4D97-AF65-F5344CB8AC3E}">
        <p14:creationId xmlns:p14="http://schemas.microsoft.com/office/powerpoint/2010/main" val="99541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A1E3F-34BF-5877-5B10-F67BEE3E61A7}"/>
              </a:ext>
            </a:extLst>
          </p:cNvPr>
          <p:cNvSpPr>
            <a:spLocks noGrp="1"/>
          </p:cNvSpPr>
          <p:nvPr>
            <p:ph type="title"/>
          </p:nvPr>
        </p:nvSpPr>
        <p:spPr>
          <a:xfrm>
            <a:off x="783602" y="531005"/>
            <a:ext cx="10798797" cy="1507067"/>
          </a:xfrm>
        </p:spPr>
        <p:txBody>
          <a:bodyPr>
            <a:noAutofit/>
          </a:bodyPr>
          <a:lstStyle/>
          <a:p>
            <a:r>
              <a:rPr lang="en-US" sz="4400" b="1" dirty="0">
                <a:latin typeface="Times New Roman" panose="02020603050405020304" pitchFamily="18" charset="0"/>
                <a:cs typeface="Times New Roman" panose="02020603050405020304" pitchFamily="18" charset="0"/>
              </a:rPr>
              <a:t>Upon successful completion of the training, candidates will :</a:t>
            </a:r>
            <a:br>
              <a:rPr lang="en-IN" sz="4400" dirty="0">
                <a:latin typeface="Times New Roman" panose="02020603050405020304" pitchFamily="18" charset="0"/>
                <a:cs typeface="Times New Roman" panose="02020603050405020304" pitchFamily="18" charset="0"/>
              </a:rPr>
            </a:br>
            <a:endParaRPr lang="en-IN" sz="4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E83FAF8-DE1B-B1C7-E289-E25595BD4D9E}"/>
              </a:ext>
            </a:extLst>
          </p:cNvPr>
          <p:cNvSpPr>
            <a:spLocks noGrp="1"/>
          </p:cNvSpPr>
          <p:nvPr>
            <p:ph idx="1"/>
          </p:nvPr>
        </p:nvSpPr>
        <p:spPr>
          <a:xfrm>
            <a:off x="783602" y="2400645"/>
            <a:ext cx="10624795" cy="3615267"/>
          </a:xfrm>
        </p:spPr>
        <p:txBody>
          <a:bodyPr>
            <a:noAutofit/>
          </a:bodyPr>
          <a:lstStyle/>
          <a:p>
            <a:pPr lvl="0" algn="just">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Know the regulatory framework governing research services under the SEBI (Research Analysts) Regulations, 2014;</a:t>
            </a:r>
          </a:p>
          <a:p>
            <a:pPr lvl="0" algn="just">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Understand the ethical standards, compliance requirements, and conduct obligations applicable to research services;</a:t>
            </a:r>
          </a:p>
          <a:p>
            <a:pPr lvl="0" algn="just">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Understand the roles, responsibilities, and permitted activities of Persons Associated with Research Services, particularly in sales and other non-core functions;</a:t>
            </a:r>
          </a:p>
          <a:p>
            <a:pPr lvl="0" algn="just">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Know the importance of regulatory compliance, investor protection, and confidentiality in research-related activities.</a:t>
            </a:r>
          </a:p>
          <a:p>
            <a:endParaRPr lang="en-IN" sz="2400" dirty="0"/>
          </a:p>
        </p:txBody>
      </p:sp>
    </p:spTree>
    <p:extLst>
      <p:ext uri="{BB962C8B-B14F-4D97-AF65-F5344CB8AC3E}">
        <p14:creationId xmlns:p14="http://schemas.microsoft.com/office/powerpoint/2010/main" val="1525863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4E6AA-A627-1FB6-ADC1-99CDE09EFE55}"/>
              </a:ext>
            </a:extLst>
          </p:cNvPr>
          <p:cNvSpPr>
            <a:spLocks noGrp="1"/>
          </p:cNvSpPr>
          <p:nvPr>
            <p:ph type="title"/>
          </p:nvPr>
        </p:nvSpPr>
        <p:spPr>
          <a:xfrm>
            <a:off x="763725" y="621010"/>
            <a:ext cx="8534400" cy="1507067"/>
          </a:xfrm>
        </p:spPr>
        <p:txBody>
          <a:bodyPr>
            <a:normAutofit/>
          </a:bodyPr>
          <a:lstStyle/>
          <a:p>
            <a:r>
              <a:rPr lang="en-US" sz="4400" b="1" dirty="0">
                <a:latin typeface="Times New Roman" panose="02020603050405020304" pitchFamily="18" charset="0"/>
                <a:cs typeface="Times New Roman" panose="02020603050405020304" pitchFamily="18" charset="0"/>
              </a:rPr>
              <a:t>ARE YOU ELIGIBLE </a:t>
            </a:r>
            <a:r>
              <a:rPr lang="en-US" sz="4400" b="1" dirty="0">
                <a:solidFill>
                  <a:srgbClr val="FF0000"/>
                </a:solidFill>
                <a:latin typeface="Times New Roman" panose="02020603050405020304" pitchFamily="18" charset="0"/>
                <a:cs typeface="Times New Roman" panose="02020603050405020304" pitchFamily="18" charset="0"/>
              </a:rPr>
              <a:t>?</a:t>
            </a:r>
            <a:endParaRPr lang="en-IN" sz="44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2B56344-4C78-23A7-6E14-8C31E10E275F}"/>
              </a:ext>
            </a:extLst>
          </p:cNvPr>
          <p:cNvSpPr>
            <a:spLocks noGrp="1"/>
          </p:cNvSpPr>
          <p:nvPr>
            <p:ph idx="1"/>
          </p:nvPr>
        </p:nvSpPr>
        <p:spPr>
          <a:xfrm>
            <a:off x="763724" y="1995558"/>
            <a:ext cx="9451991" cy="3615267"/>
          </a:xfrm>
        </p:spPr>
        <p:txBody>
          <a:bodyPr>
            <a:normAutofit/>
          </a:bodyPr>
          <a:lstStyle/>
          <a:p>
            <a:pPr algn="just">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NISM-Series-XXV-A: Persons Associated with Research Services (Sales and Other Non-Core Services) Certification Examination only caters to Persons Associated with Research Services who perform sales and other non-core services. This examination aims to establish a minimum knowledge benchmark for the persons associated with research services, defined under Regulation 2(ne) of the SEBI (Research Analysts) Regulations, 2014.</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1944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3BFD7-14B9-FB70-F0C4-C97609C6C8EF}"/>
              </a:ext>
            </a:extLst>
          </p:cNvPr>
          <p:cNvSpPr>
            <a:spLocks noGrp="1"/>
          </p:cNvSpPr>
          <p:nvPr>
            <p:ph type="title"/>
          </p:nvPr>
        </p:nvSpPr>
        <p:spPr>
          <a:xfrm>
            <a:off x="1061898" y="91457"/>
            <a:ext cx="8534400" cy="1507067"/>
          </a:xfrm>
        </p:spPr>
        <p:txBody>
          <a:bodyPr>
            <a:normAutofit/>
          </a:bodyPr>
          <a:lstStyle/>
          <a:p>
            <a:r>
              <a:rPr lang="en-US" b="1" cap="none" dirty="0">
                <a:latin typeface="Times New Roman" panose="02020603050405020304" pitchFamily="18" charset="0"/>
                <a:cs typeface="Times New Roman" panose="02020603050405020304" pitchFamily="18" charset="0"/>
              </a:rPr>
              <a:t>About</a:t>
            </a:r>
            <a:r>
              <a:rPr lang="en-US" sz="4400" b="1" dirty="0">
                <a:latin typeface="Times New Roman" panose="02020603050405020304" pitchFamily="18" charset="0"/>
                <a:cs typeface="Times New Roman" panose="02020603050405020304" pitchFamily="18" charset="0"/>
              </a:rPr>
              <a:t> </a:t>
            </a:r>
            <a:r>
              <a:rPr lang="en-US" sz="4400" b="1" u="sng" dirty="0">
                <a:latin typeface="Times New Roman" panose="02020603050405020304" pitchFamily="18" charset="0"/>
                <a:cs typeface="Times New Roman" panose="02020603050405020304" pitchFamily="18" charset="0"/>
              </a:rPr>
              <a:t>NISM</a:t>
            </a:r>
            <a:r>
              <a:rPr lang="en-US" sz="4400" b="1" dirty="0">
                <a:latin typeface="Times New Roman" panose="02020603050405020304" pitchFamily="18" charset="0"/>
                <a:cs typeface="Times New Roman" panose="02020603050405020304" pitchFamily="18" charset="0"/>
              </a:rPr>
              <a:t> :</a:t>
            </a:r>
            <a:endParaRPr lang="en-IN" sz="4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E8A30EA-84B8-87E1-7962-2F8FDE3EE8C6}"/>
              </a:ext>
            </a:extLst>
          </p:cNvPr>
          <p:cNvSpPr>
            <a:spLocks noGrp="1"/>
          </p:cNvSpPr>
          <p:nvPr>
            <p:ph idx="1"/>
          </p:nvPr>
        </p:nvSpPr>
        <p:spPr>
          <a:xfrm>
            <a:off x="1061898" y="1881382"/>
            <a:ext cx="10225533" cy="3615267"/>
          </a:xfrm>
        </p:spPr>
        <p:txBody>
          <a:bodyPr>
            <a:noAutofit/>
          </a:bodyPr>
          <a:lstStyle/>
          <a:p>
            <a:pPr algn="just">
              <a:lnSpc>
                <a:spcPct val="110000"/>
              </a:lnSpc>
              <a:buFont typeface="Wingdings" panose="05000000000000000000" pitchFamily="2" charset="2"/>
              <a:buChar char="Ø"/>
            </a:pPr>
            <a:r>
              <a:rPr lang="en-US" sz="2400" dirty="0">
                <a:solidFill>
                  <a:srgbClr val="FFFFFF"/>
                </a:solidFill>
                <a:latin typeface="Times New Roman" panose="02020603050405020304" pitchFamily="18" charset="0"/>
                <a:cs typeface="Times New Roman" panose="02020603050405020304" pitchFamily="18" charset="0"/>
              </a:rPr>
              <a:t>NISM is a public trust established in 2006 by SEBI to enhance standards in India’s securities markets.
It undertakes wide-ranging capacity-building activities for market participants.
</a:t>
            </a:r>
            <a:r>
              <a:rPr lang="en-US" sz="2400" dirty="0" err="1">
                <a:solidFill>
                  <a:srgbClr val="FFFFFF"/>
                </a:solidFill>
                <a:latin typeface="Times New Roman" panose="02020603050405020304" pitchFamily="18" charset="0"/>
                <a:cs typeface="Times New Roman" panose="02020603050405020304" pitchFamily="18" charset="0"/>
              </a:rPr>
              <a:t>Programmes</a:t>
            </a:r>
            <a:r>
              <a:rPr lang="en-US" sz="2400" dirty="0">
                <a:solidFill>
                  <a:srgbClr val="FFFFFF"/>
                </a:solidFill>
                <a:latin typeface="Times New Roman" panose="02020603050405020304" pitchFamily="18" charset="0"/>
                <a:cs typeface="Times New Roman" panose="02020603050405020304" pitchFamily="18" charset="0"/>
              </a:rPr>
              <a:t> include residential PG courses, short-term training, and faculty development.
NISM offers 29 SEBI-mandated and voluntary certifications through 250+ test centers nationwide.
It manages six schools of excellence for specialized training.
NISM is expanding globally to become a premier financial education hub.</a:t>
            </a:r>
          </a:p>
        </p:txBody>
      </p:sp>
    </p:spTree>
    <p:extLst>
      <p:ext uri="{BB962C8B-B14F-4D97-AF65-F5344CB8AC3E}">
        <p14:creationId xmlns:p14="http://schemas.microsoft.com/office/powerpoint/2010/main" val="1755835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1B0F0-2DDB-D27C-5281-D30C82BFAA73}"/>
              </a:ext>
            </a:extLst>
          </p:cNvPr>
          <p:cNvSpPr>
            <a:spLocks noGrp="1"/>
          </p:cNvSpPr>
          <p:nvPr>
            <p:ph type="title"/>
          </p:nvPr>
        </p:nvSpPr>
        <p:spPr>
          <a:xfrm>
            <a:off x="702808" y="-127167"/>
            <a:ext cx="8534400" cy="1507067"/>
          </a:xfrm>
        </p:spPr>
        <p:txBody>
          <a:bodyPr>
            <a:normAutofit/>
          </a:bodyPr>
          <a:lstStyle/>
          <a:p>
            <a:r>
              <a:rPr lang="en-US" b="1" cap="none" dirty="0">
                <a:latin typeface="Times New Roman" panose="02020603050405020304" pitchFamily="18" charset="0"/>
                <a:cs typeface="Times New Roman" panose="02020603050405020304" pitchFamily="18" charset="0"/>
              </a:rPr>
              <a:t>About</a:t>
            </a:r>
            <a:r>
              <a:rPr lang="en-US" sz="4400" b="1" cap="none" dirty="0">
                <a:latin typeface="Times New Roman" panose="02020603050405020304" pitchFamily="18" charset="0"/>
                <a:cs typeface="Times New Roman" panose="02020603050405020304" pitchFamily="18" charset="0"/>
              </a:rPr>
              <a:t> </a:t>
            </a:r>
            <a:r>
              <a:rPr lang="en-US" sz="4400" b="1" u="sng" cap="none" dirty="0">
                <a:latin typeface="Times New Roman" panose="02020603050405020304" pitchFamily="18" charset="0"/>
                <a:cs typeface="Times New Roman" panose="02020603050405020304" pitchFamily="18" charset="0"/>
              </a:rPr>
              <a:t>ICAPITAL Academy</a:t>
            </a:r>
            <a:r>
              <a:rPr lang="en-US" sz="4400" b="1" u="sng" cap="none" dirty="0"/>
              <a:t>:</a:t>
            </a:r>
            <a:endParaRPr lang="en-IN" sz="4400" b="1" dirty="0">
              <a:latin typeface="Algerian" panose="04020705040A02060702" pitchFamily="82" charset="0"/>
            </a:endParaRPr>
          </a:p>
        </p:txBody>
      </p:sp>
      <p:sp>
        <p:nvSpPr>
          <p:cNvPr id="3" name="Content Placeholder 2">
            <a:extLst>
              <a:ext uri="{FF2B5EF4-FFF2-40B4-BE49-F238E27FC236}">
                <a16:creationId xmlns:a16="http://schemas.microsoft.com/office/drawing/2014/main" id="{4B7DB187-2DA5-D792-F16D-9627CFB20CF1}"/>
              </a:ext>
            </a:extLst>
          </p:cNvPr>
          <p:cNvSpPr>
            <a:spLocks noGrp="1"/>
          </p:cNvSpPr>
          <p:nvPr>
            <p:ph idx="1"/>
          </p:nvPr>
        </p:nvSpPr>
        <p:spPr>
          <a:xfrm>
            <a:off x="567713" y="1525283"/>
            <a:ext cx="10660725" cy="4492059"/>
          </a:xfrm>
        </p:spPr>
        <p:txBody>
          <a:bodyPr>
            <a:noAutofit/>
          </a:bodyPr>
          <a:lstStyle/>
          <a:p>
            <a:pPr algn="just">
              <a:lnSpc>
                <a:spcPct val="90000"/>
              </a:lnSpc>
              <a:buClr>
                <a:schemeClr val="tx1">
                  <a:lumMod val="95000"/>
                  <a:lumOff val="5000"/>
                </a:schemeClr>
              </a:buClr>
              <a:buFont typeface="Wingdings" panose="05000000000000000000" pitchFamily="2" charset="2"/>
              <a:buChar char="Ø"/>
            </a:pPr>
            <a:r>
              <a:rPr lang="en-US" sz="24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ICAPITAL Academy &amp; Corporate Advisory LLP, established in October 2020, is a premier institution in financial education and advisory.
Specializes in NISM certification preparation, capital markets training, and applied finance programs. Offers industry-relevant courses in Financial Modeling, Equity Research, Derivatives, Forex, Technical &amp; Fundamental Analysis, and Mutual Funds.
Provides self-paced, live online, and classroom-based learning formats for diverse learner needs. Delivers corporate training solutions focused on workforce upskilling, leadership development, and customized financial competency programs.
Advisory services span financial research, personal finance, project finance, loan syndication, debt restructuring, and strategic corporate planning.
Mission: To foster global financial excellence through quality education and professional empowerment.</a:t>
            </a:r>
          </a:p>
        </p:txBody>
      </p:sp>
    </p:spTree>
    <p:extLst>
      <p:ext uri="{BB962C8B-B14F-4D97-AF65-F5344CB8AC3E}">
        <p14:creationId xmlns:p14="http://schemas.microsoft.com/office/powerpoint/2010/main" val="4292158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B849C6-F361-922A-A1A7-5ED953B5633F}"/>
              </a:ext>
            </a:extLst>
          </p:cNvPr>
          <p:cNvSpPr>
            <a:spLocks noGrp="1"/>
          </p:cNvSpPr>
          <p:nvPr>
            <p:ph type="title"/>
          </p:nvPr>
        </p:nvSpPr>
        <p:spPr>
          <a:xfrm>
            <a:off x="1459464" y="1921933"/>
            <a:ext cx="8534400" cy="1507067"/>
          </a:xfrm>
        </p:spPr>
        <p:txBody>
          <a:bodyPr>
            <a:normAutofit/>
          </a:bodyPr>
          <a:lstStyle/>
          <a:p>
            <a:r>
              <a:rPr lang="en-US" sz="4400" b="1" dirty="0">
                <a:latin typeface="Times New Roman" panose="02020603050405020304" pitchFamily="18" charset="0"/>
                <a:cs typeface="Times New Roman" panose="02020603050405020304" pitchFamily="18" charset="0"/>
              </a:rPr>
              <a:t>Do you want to know more ?</a:t>
            </a:r>
            <a:endParaRPr lang="en-IN" sz="4400" b="1"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F434C53C-7DAB-1588-0851-8D8A809A07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3076" y="4757282"/>
            <a:ext cx="1209048" cy="1209048"/>
          </a:xfrm>
          <a:prstGeom prst="rect">
            <a:avLst/>
          </a:prstGeom>
        </p:spPr>
      </p:pic>
      <p:pic>
        <p:nvPicPr>
          <p:cNvPr id="3" name="Picture 2">
            <a:extLst>
              <a:ext uri="{FF2B5EF4-FFF2-40B4-BE49-F238E27FC236}">
                <a16:creationId xmlns:a16="http://schemas.microsoft.com/office/drawing/2014/main" id="{AE56971D-0D7A-F259-85CD-7DD5812F2E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52780" y="2865716"/>
            <a:ext cx="1249640" cy="1243045"/>
          </a:xfrm>
          <a:prstGeom prst="rect">
            <a:avLst/>
          </a:prstGeom>
        </p:spPr>
      </p:pic>
      <p:sp>
        <p:nvSpPr>
          <p:cNvPr id="5" name="TextBox 4">
            <a:extLst>
              <a:ext uri="{FF2B5EF4-FFF2-40B4-BE49-F238E27FC236}">
                <a16:creationId xmlns:a16="http://schemas.microsoft.com/office/drawing/2014/main" id="{191A2ABD-53A5-61F1-946A-A7027C104FAF}"/>
              </a:ext>
            </a:extLst>
          </p:cNvPr>
          <p:cNvSpPr txBox="1"/>
          <p:nvPr/>
        </p:nvSpPr>
        <p:spPr>
          <a:xfrm>
            <a:off x="10099535" y="4184292"/>
            <a:ext cx="8551146" cy="400110"/>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Scan for </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FF0000"/>
                </a:solidFill>
                <a:latin typeface="Times New Roman" panose="02020603050405020304" pitchFamily="18" charset="0"/>
                <a:cs typeface="Times New Roman" panose="02020603050405020304" pitchFamily="18" charset="0"/>
              </a:rPr>
              <a:t>o</a:t>
            </a:r>
            <a:r>
              <a:rPr lang="en-US" sz="2000" b="1" dirty="0">
                <a:solidFill>
                  <a:srgbClr val="FFC000"/>
                </a:solidFill>
                <a:latin typeface="Times New Roman" panose="02020603050405020304" pitchFamily="18" charset="0"/>
                <a:cs typeface="Times New Roman" panose="02020603050405020304" pitchFamily="18" charset="0"/>
              </a:rPr>
              <a:t>o</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00B050"/>
                </a:solidFill>
                <a:latin typeface="Times New Roman" panose="02020603050405020304" pitchFamily="18" charset="0"/>
                <a:cs typeface="Times New Roman" panose="02020603050405020304" pitchFamily="18" charset="0"/>
              </a:rPr>
              <a:t>l</a:t>
            </a:r>
            <a:r>
              <a:rPr lang="en-US" sz="2000" b="1" dirty="0">
                <a:solidFill>
                  <a:srgbClr val="FF0000"/>
                </a:solidFill>
                <a:latin typeface="Times New Roman" panose="02020603050405020304" pitchFamily="18" charset="0"/>
                <a:cs typeface="Times New Roman" panose="02020603050405020304" pitchFamily="18" charset="0"/>
              </a:rPr>
              <a:t>e</a:t>
            </a:r>
            <a:endParaRPr lang="en-IN" sz="2000" b="1"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860CC2E-9ACB-DD23-2A9E-7B4C08069D85}"/>
              </a:ext>
            </a:extLst>
          </p:cNvPr>
          <p:cNvSpPr txBox="1"/>
          <p:nvPr/>
        </p:nvSpPr>
        <p:spPr>
          <a:xfrm>
            <a:off x="10099535" y="6036669"/>
            <a:ext cx="9274628" cy="369332"/>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Scan for Register</a:t>
            </a:r>
            <a:endParaRPr lang="en-IN"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5142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A8F7E1-EB2E-95EA-0782-F95BA755E3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77378982"/>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40</TotalTime>
  <Words>588</Words>
  <Application>Microsoft Office PowerPoint</Application>
  <PresentationFormat>Widescreen</PresentationFormat>
  <Paragraphs>42</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Algerian</vt:lpstr>
      <vt:lpstr>Century Gothic</vt:lpstr>
      <vt:lpstr>Times New Roman</vt:lpstr>
      <vt:lpstr>Wingdings</vt:lpstr>
      <vt:lpstr>Wingdings 3</vt:lpstr>
      <vt:lpstr>Slice</vt:lpstr>
      <vt:lpstr>NISM-Series-XXV-A: Persons Associated With Research Services (Sales and Other non-core Services) Certification (Training) </vt:lpstr>
      <vt:lpstr>PowerPoint Presentation</vt:lpstr>
      <vt:lpstr>Key highlights :</vt:lpstr>
      <vt:lpstr>Curriculum : </vt:lpstr>
      <vt:lpstr>Study Materials :  </vt:lpstr>
      <vt:lpstr>Assessment Details : </vt:lpstr>
      <vt:lpstr>Upon successful completion of the training, candidates will : </vt:lpstr>
      <vt:lpstr>ARE YOU ELIGIBLE ?</vt:lpstr>
      <vt:lpstr>About NISM :</vt:lpstr>
      <vt:lpstr>About ICAPITAL Academy:</vt:lpstr>
      <vt:lpstr>Do you want to know more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Mitali Verma</dc:creator>
  <cp:lastModifiedBy>Gauri</cp:lastModifiedBy>
  <cp:revision>24</cp:revision>
  <dcterms:created xsi:type="dcterms:W3CDTF">2026-03-05T07:48:43Z</dcterms:created>
  <dcterms:modified xsi:type="dcterms:W3CDTF">2026-03-06T08:01:43Z</dcterms:modified>
</cp:coreProperties>
</file>