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65" r:id="rId3"/>
    <p:sldId id="257" r:id="rId4"/>
    <p:sldId id="258" r:id="rId5"/>
    <p:sldId id="259" r:id="rId6"/>
    <p:sldId id="267" r:id="rId7"/>
    <p:sldId id="260" r:id="rId8"/>
    <p:sldId id="261" r:id="rId9"/>
    <p:sldId id="262" r:id="rId10"/>
    <p:sldId id="263" r:id="rId11"/>
    <p:sldId id="264"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6" d="100"/>
          <a:sy n="76" d="100"/>
        </p:scale>
        <p:origin x="43"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B22BB360-8DE9-41BF-A1A2-44F5D29732D6}" type="datetimeFigureOut">
              <a:rPr lang="en-IN" smtClean="0"/>
              <a:t>06-03-2026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E969DB7-B7BA-4A26-BE9F-EA7750E5DDAE}" type="slidenum">
              <a:rPr lang="en-IN" smtClean="0"/>
              <a:t>‹#›</a:t>
            </a:fld>
            <a:endParaRPr lang="en-IN"/>
          </a:p>
        </p:txBody>
      </p:sp>
    </p:spTree>
    <p:extLst>
      <p:ext uri="{BB962C8B-B14F-4D97-AF65-F5344CB8AC3E}">
        <p14:creationId xmlns:p14="http://schemas.microsoft.com/office/powerpoint/2010/main" val="2542530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2BB360-8DE9-41BF-A1A2-44F5D29732D6}"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E969DB7-B7BA-4A26-BE9F-EA7750E5DDAE}" type="slidenum">
              <a:rPr lang="en-IN" smtClean="0"/>
              <a:t>‹#›</a:t>
            </a:fld>
            <a:endParaRPr lang="en-IN"/>
          </a:p>
        </p:txBody>
      </p:sp>
    </p:spTree>
    <p:extLst>
      <p:ext uri="{BB962C8B-B14F-4D97-AF65-F5344CB8AC3E}">
        <p14:creationId xmlns:p14="http://schemas.microsoft.com/office/powerpoint/2010/main" val="3651237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22BB360-8DE9-41BF-A1A2-44F5D29732D6}"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E969DB7-B7BA-4A26-BE9F-EA7750E5DDAE}" type="slidenum">
              <a:rPr lang="en-IN" smtClean="0"/>
              <a:t>‹#›</a:t>
            </a:fld>
            <a:endParaRPr lang="en-IN"/>
          </a:p>
        </p:txBody>
      </p:sp>
    </p:spTree>
    <p:extLst>
      <p:ext uri="{BB962C8B-B14F-4D97-AF65-F5344CB8AC3E}">
        <p14:creationId xmlns:p14="http://schemas.microsoft.com/office/powerpoint/2010/main" val="2963984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22BB360-8DE9-41BF-A1A2-44F5D29732D6}" type="datetimeFigureOut">
              <a:rPr lang="en-IN" smtClean="0"/>
              <a:t>06-03-2026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E969DB7-B7BA-4A26-BE9F-EA7750E5DDAE}" type="slidenum">
              <a:rPr lang="en-IN" smtClean="0"/>
              <a:t>‹#›</a:t>
            </a:fld>
            <a:endParaRPr lang="en-IN"/>
          </a:p>
        </p:txBody>
      </p:sp>
    </p:spTree>
    <p:extLst>
      <p:ext uri="{BB962C8B-B14F-4D97-AF65-F5344CB8AC3E}">
        <p14:creationId xmlns:p14="http://schemas.microsoft.com/office/powerpoint/2010/main" val="1556493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22BB360-8DE9-41BF-A1A2-44F5D29732D6}" type="datetimeFigureOut">
              <a:rPr lang="en-IN" smtClean="0"/>
              <a:t>06-03-2026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E969DB7-B7BA-4A26-BE9F-EA7750E5DDAE}" type="slidenum">
              <a:rPr lang="en-IN" smtClean="0"/>
              <a:t>‹#›</a:t>
            </a:fld>
            <a:endParaRPr lang="en-IN"/>
          </a:p>
        </p:txBody>
      </p:sp>
    </p:spTree>
    <p:extLst>
      <p:ext uri="{BB962C8B-B14F-4D97-AF65-F5344CB8AC3E}">
        <p14:creationId xmlns:p14="http://schemas.microsoft.com/office/powerpoint/2010/main" val="2503395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22BB360-8DE9-41BF-A1A2-44F5D29732D6}" type="datetimeFigureOut">
              <a:rPr lang="en-IN" smtClean="0"/>
              <a:t>06-03-2026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E969DB7-B7BA-4A26-BE9F-EA7750E5DDAE}" type="slidenum">
              <a:rPr lang="en-IN" smtClean="0"/>
              <a:t>‹#›</a:t>
            </a:fld>
            <a:endParaRPr lang="en-IN"/>
          </a:p>
        </p:txBody>
      </p:sp>
    </p:spTree>
    <p:extLst>
      <p:ext uri="{BB962C8B-B14F-4D97-AF65-F5344CB8AC3E}">
        <p14:creationId xmlns:p14="http://schemas.microsoft.com/office/powerpoint/2010/main" val="1712644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2BB360-8DE9-41BF-A1A2-44F5D29732D6}" type="datetimeFigureOut">
              <a:rPr lang="en-IN" smtClean="0"/>
              <a:t>06-03-2026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E969DB7-B7BA-4A26-BE9F-EA7750E5DDAE}" type="slidenum">
              <a:rPr lang="en-IN" smtClean="0"/>
              <a:t>‹#›</a:t>
            </a:fld>
            <a:endParaRPr lang="en-IN"/>
          </a:p>
        </p:txBody>
      </p:sp>
    </p:spTree>
    <p:extLst>
      <p:ext uri="{BB962C8B-B14F-4D97-AF65-F5344CB8AC3E}">
        <p14:creationId xmlns:p14="http://schemas.microsoft.com/office/powerpoint/2010/main" val="3484899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22BB360-8DE9-41BF-A1A2-44F5D29732D6}" type="datetimeFigureOut">
              <a:rPr lang="en-IN" smtClean="0"/>
              <a:t>06-03-2026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E969DB7-B7BA-4A26-BE9F-EA7750E5DDAE}" type="slidenum">
              <a:rPr lang="en-IN" smtClean="0"/>
              <a:t>‹#›</a:t>
            </a:fld>
            <a:endParaRPr lang="en-IN"/>
          </a:p>
        </p:txBody>
      </p:sp>
    </p:spTree>
    <p:extLst>
      <p:ext uri="{BB962C8B-B14F-4D97-AF65-F5344CB8AC3E}">
        <p14:creationId xmlns:p14="http://schemas.microsoft.com/office/powerpoint/2010/main" val="3702690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22BB360-8DE9-41BF-A1A2-44F5D29732D6}" type="datetimeFigureOut">
              <a:rPr lang="en-IN" smtClean="0"/>
              <a:t>06-03-2026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E969DB7-B7BA-4A26-BE9F-EA7750E5DDAE}" type="slidenum">
              <a:rPr lang="en-IN" smtClean="0"/>
              <a:t>‹#›</a:t>
            </a:fld>
            <a:endParaRPr lang="en-IN"/>
          </a:p>
        </p:txBody>
      </p:sp>
    </p:spTree>
    <p:extLst>
      <p:ext uri="{BB962C8B-B14F-4D97-AF65-F5344CB8AC3E}">
        <p14:creationId xmlns:p14="http://schemas.microsoft.com/office/powerpoint/2010/main" val="3567284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22BB360-8DE9-41BF-A1A2-44F5D29732D6}" type="datetimeFigureOut">
              <a:rPr lang="en-IN" smtClean="0"/>
              <a:t>06-03-2026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E969DB7-B7BA-4A26-BE9F-EA7750E5DDAE}" type="slidenum">
              <a:rPr lang="en-IN" smtClean="0"/>
              <a:t>‹#›</a:t>
            </a:fld>
            <a:endParaRPr lang="en-IN"/>
          </a:p>
        </p:txBody>
      </p:sp>
    </p:spTree>
    <p:extLst>
      <p:ext uri="{BB962C8B-B14F-4D97-AF65-F5344CB8AC3E}">
        <p14:creationId xmlns:p14="http://schemas.microsoft.com/office/powerpoint/2010/main" val="2125460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22BB360-8DE9-41BF-A1A2-44F5D29732D6}" type="datetimeFigureOut">
              <a:rPr lang="en-IN" smtClean="0"/>
              <a:t>06-03-2026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E969DB7-B7BA-4A26-BE9F-EA7750E5DDAE}" type="slidenum">
              <a:rPr lang="en-IN" smtClean="0"/>
              <a:t>‹#›</a:t>
            </a:fld>
            <a:endParaRPr lang="en-IN"/>
          </a:p>
        </p:txBody>
      </p:sp>
    </p:spTree>
    <p:extLst>
      <p:ext uri="{BB962C8B-B14F-4D97-AF65-F5344CB8AC3E}">
        <p14:creationId xmlns:p14="http://schemas.microsoft.com/office/powerpoint/2010/main" val="27063714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22BB360-8DE9-41BF-A1A2-44F5D29732D6}" type="datetimeFigureOut">
              <a:rPr lang="en-IN" smtClean="0"/>
              <a:t>06-03-2026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E969DB7-B7BA-4A26-BE9F-EA7750E5DDAE}" type="slidenum">
              <a:rPr lang="en-IN" smtClean="0"/>
              <a:t>‹#›</a:t>
            </a:fld>
            <a:endParaRPr lang="en-IN"/>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3824210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22BB360-8DE9-41BF-A1A2-44F5D29732D6}" type="datetimeFigureOut">
              <a:rPr lang="en-IN" smtClean="0"/>
              <a:t>06-03-2026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E969DB7-B7BA-4A26-BE9F-EA7750E5DDAE}" type="slidenum">
              <a:rPr lang="en-IN" smtClean="0"/>
              <a:t>‹#›</a:t>
            </a:fld>
            <a:endParaRPr lang="en-IN"/>
          </a:p>
        </p:txBody>
      </p:sp>
    </p:spTree>
    <p:extLst>
      <p:ext uri="{BB962C8B-B14F-4D97-AF65-F5344CB8AC3E}">
        <p14:creationId xmlns:p14="http://schemas.microsoft.com/office/powerpoint/2010/main" val="42096217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22BB360-8DE9-41BF-A1A2-44F5D29732D6}" type="datetimeFigureOut">
              <a:rPr lang="en-IN" smtClean="0"/>
              <a:t>06-03-2026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E969DB7-B7BA-4A26-BE9F-EA7750E5DDAE}" type="slidenum">
              <a:rPr lang="en-IN" smtClean="0"/>
              <a:t>‹#›</a:t>
            </a:fld>
            <a:endParaRPr lang="en-IN"/>
          </a:p>
        </p:txBody>
      </p:sp>
    </p:spTree>
    <p:extLst>
      <p:ext uri="{BB962C8B-B14F-4D97-AF65-F5344CB8AC3E}">
        <p14:creationId xmlns:p14="http://schemas.microsoft.com/office/powerpoint/2010/main" val="38597856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22BB360-8DE9-41BF-A1A2-44F5D29732D6}" type="datetimeFigureOut">
              <a:rPr lang="en-IN" smtClean="0"/>
              <a:t>06-03-2026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E969DB7-B7BA-4A26-BE9F-EA7750E5DDAE}" type="slidenum">
              <a:rPr lang="en-IN" smtClean="0"/>
              <a:t>‹#›</a:t>
            </a:fld>
            <a:endParaRPr lang="en-IN"/>
          </a:p>
        </p:txBody>
      </p:sp>
    </p:spTree>
    <p:extLst>
      <p:ext uri="{BB962C8B-B14F-4D97-AF65-F5344CB8AC3E}">
        <p14:creationId xmlns:p14="http://schemas.microsoft.com/office/powerpoint/2010/main" val="26451139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2BB360-8DE9-41BF-A1A2-44F5D29732D6}"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E969DB7-B7BA-4A26-BE9F-EA7750E5DDAE}" type="slidenum">
              <a:rPr lang="en-IN" smtClean="0"/>
              <a:t>‹#›</a:t>
            </a:fld>
            <a:endParaRPr lang="en-IN"/>
          </a:p>
        </p:txBody>
      </p:sp>
    </p:spTree>
    <p:extLst>
      <p:ext uri="{BB962C8B-B14F-4D97-AF65-F5344CB8AC3E}">
        <p14:creationId xmlns:p14="http://schemas.microsoft.com/office/powerpoint/2010/main" val="4009364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2BB360-8DE9-41BF-A1A2-44F5D29732D6}" type="datetimeFigureOut">
              <a:rPr lang="en-IN" smtClean="0"/>
              <a:t>06-03-2026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E969DB7-B7BA-4A26-BE9F-EA7750E5DDAE}" type="slidenum">
              <a:rPr lang="en-IN" smtClean="0"/>
              <a:t>‹#›</a:t>
            </a:fld>
            <a:endParaRPr lang="en-IN"/>
          </a:p>
        </p:txBody>
      </p:sp>
    </p:spTree>
    <p:extLst>
      <p:ext uri="{BB962C8B-B14F-4D97-AF65-F5344CB8AC3E}">
        <p14:creationId xmlns:p14="http://schemas.microsoft.com/office/powerpoint/2010/main" val="3331466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B22BB360-8DE9-41BF-A1A2-44F5D29732D6}" type="datetimeFigureOut">
              <a:rPr lang="en-IN" smtClean="0"/>
              <a:t>06-03-2026</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E969DB7-B7BA-4A26-BE9F-EA7750E5DDAE}" type="slidenum">
              <a:rPr lang="en-IN" smtClean="0"/>
              <a:t>‹#›</a:t>
            </a:fld>
            <a:endParaRPr lang="en-IN"/>
          </a:p>
        </p:txBody>
      </p:sp>
    </p:spTree>
    <p:extLst>
      <p:ext uri="{BB962C8B-B14F-4D97-AF65-F5344CB8AC3E}">
        <p14:creationId xmlns:p14="http://schemas.microsoft.com/office/powerpoint/2010/main" val="2631697295"/>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906F573-529B-30E4-41D6-9EDB7DF79282}"/>
              </a:ext>
            </a:extLst>
          </p:cNvPr>
          <p:cNvSpPr>
            <a:spLocks noGrp="1"/>
          </p:cNvSpPr>
          <p:nvPr>
            <p:ph type="title"/>
          </p:nvPr>
        </p:nvSpPr>
        <p:spPr>
          <a:xfrm>
            <a:off x="1077721" y="2951459"/>
            <a:ext cx="10515600" cy="1325563"/>
          </a:xfrm>
        </p:spPr>
        <p:txBody>
          <a:bodyPr>
            <a:noAutofit/>
          </a:bodyPr>
          <a:lstStyle/>
          <a:p>
            <a:r>
              <a:rPr lang="en-US" sz="4000" b="1" dirty="0">
                <a:latin typeface="Times New Roman" panose="02020603050405020304" pitchFamily="18" charset="0"/>
                <a:cs typeface="Times New Roman" panose="02020603050405020304" pitchFamily="18" charset="0"/>
              </a:rPr>
              <a:t>NISM-Series-XII: </a:t>
            </a:r>
            <a:br>
              <a:rPr lang="en-US" sz="4000" b="1" dirty="0">
                <a:latin typeface="Times New Roman" panose="02020603050405020304" pitchFamily="18" charset="0"/>
                <a:cs typeface="Times New Roman" panose="02020603050405020304" pitchFamily="18" charset="0"/>
              </a:rPr>
            </a:br>
            <a:r>
              <a:rPr lang="en-US" sz="4000" b="1" dirty="0">
                <a:latin typeface="Times New Roman" panose="02020603050405020304" pitchFamily="18" charset="0"/>
                <a:cs typeface="Times New Roman" panose="02020603050405020304" pitchFamily="18" charset="0"/>
              </a:rPr>
              <a:t>Securities Markets Foundation</a:t>
            </a:r>
            <a:br>
              <a:rPr lang="en-US" sz="4000" b="1" dirty="0">
                <a:latin typeface="Times New Roman" panose="02020603050405020304" pitchFamily="18" charset="0"/>
                <a:cs typeface="Times New Roman" panose="02020603050405020304" pitchFamily="18" charset="0"/>
              </a:rPr>
            </a:br>
            <a:r>
              <a:rPr lang="en-US" sz="4000" b="1" dirty="0">
                <a:latin typeface="Times New Roman" panose="02020603050405020304" pitchFamily="18" charset="0"/>
                <a:cs typeface="Times New Roman" panose="02020603050405020304" pitchFamily="18" charset="0"/>
              </a:rPr>
              <a:t>Certification </a:t>
            </a:r>
            <a:r>
              <a:rPr lang="en-US" sz="3200" b="1" dirty="0">
                <a:solidFill>
                  <a:srgbClr val="FF0000"/>
                </a:solidFill>
                <a:latin typeface="Times New Roman" panose="02020603050405020304" pitchFamily="18" charset="0"/>
                <a:cs typeface="Times New Roman" panose="02020603050405020304" pitchFamily="18" charset="0"/>
              </a:rPr>
              <a:t>(training)</a:t>
            </a:r>
            <a:br>
              <a:rPr lang="en-IN" sz="3200" dirty="0">
                <a:solidFill>
                  <a:srgbClr val="FF0000"/>
                </a:solidFill>
                <a:latin typeface="Times New Roman" panose="02020603050405020304" pitchFamily="18" charset="0"/>
                <a:cs typeface="Times New Roman" panose="02020603050405020304" pitchFamily="18" charset="0"/>
              </a:rPr>
            </a:br>
            <a:endParaRPr lang="en-IN" sz="3200" dirty="0">
              <a:solidFill>
                <a:srgbClr val="FF0000"/>
              </a:solidFill>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760941ED-BCB0-B7DD-9E4A-8D7DD0EE20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3076" y="4757282"/>
            <a:ext cx="1209048" cy="1209048"/>
          </a:xfrm>
          <a:prstGeom prst="rect">
            <a:avLst/>
          </a:prstGeom>
        </p:spPr>
      </p:pic>
      <p:pic>
        <p:nvPicPr>
          <p:cNvPr id="3" name="Picture 2">
            <a:extLst>
              <a:ext uri="{FF2B5EF4-FFF2-40B4-BE49-F238E27FC236}">
                <a16:creationId xmlns:a16="http://schemas.microsoft.com/office/drawing/2014/main" id="{8A81BB00-9A5F-AC65-B0E1-E168C1A32E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2484" y="2670105"/>
            <a:ext cx="1249640" cy="1243045"/>
          </a:xfrm>
          <a:prstGeom prst="rect">
            <a:avLst/>
          </a:prstGeom>
        </p:spPr>
      </p:pic>
      <p:sp>
        <p:nvSpPr>
          <p:cNvPr id="5" name="TextBox 4">
            <a:extLst>
              <a:ext uri="{FF2B5EF4-FFF2-40B4-BE49-F238E27FC236}">
                <a16:creationId xmlns:a16="http://schemas.microsoft.com/office/drawing/2014/main" id="{ACC906CF-1037-3C96-2CA3-40C324B92789}"/>
              </a:ext>
            </a:extLst>
          </p:cNvPr>
          <p:cNvSpPr txBox="1"/>
          <p:nvPr/>
        </p:nvSpPr>
        <p:spPr>
          <a:xfrm>
            <a:off x="10099535" y="4187895"/>
            <a:ext cx="8551146" cy="400110"/>
          </a:xfrm>
          <a:prstGeom prst="rect">
            <a:avLst/>
          </a:prstGeom>
          <a:noFill/>
        </p:spPr>
        <p:txBody>
          <a:bodyPr wrap="square">
            <a:spAutoFit/>
          </a:bodyPr>
          <a:lstStyle/>
          <a:p>
            <a:r>
              <a:rPr lang="en-US" sz="2000" b="1" dirty="0">
                <a:latin typeface="Times New Roman" panose="02020603050405020304" pitchFamily="18" charset="0"/>
                <a:cs typeface="Times New Roman" panose="02020603050405020304" pitchFamily="18" charset="0"/>
              </a:rPr>
              <a:t>Scan for </a:t>
            </a:r>
            <a:r>
              <a:rPr lang="en-US" sz="2000" b="1" dirty="0">
                <a:solidFill>
                  <a:srgbClr val="0070C0"/>
                </a:solidFill>
                <a:latin typeface="Times New Roman" panose="02020603050405020304" pitchFamily="18" charset="0"/>
                <a:cs typeface="Times New Roman" panose="02020603050405020304" pitchFamily="18" charset="0"/>
              </a:rPr>
              <a:t>G</a:t>
            </a:r>
            <a:r>
              <a:rPr lang="en-US" sz="2000" b="1" dirty="0">
                <a:solidFill>
                  <a:srgbClr val="FF0000"/>
                </a:solidFill>
                <a:latin typeface="Times New Roman" panose="02020603050405020304" pitchFamily="18" charset="0"/>
                <a:cs typeface="Times New Roman" panose="02020603050405020304" pitchFamily="18" charset="0"/>
              </a:rPr>
              <a:t>o</a:t>
            </a:r>
            <a:r>
              <a:rPr lang="en-US" sz="2000" b="1" dirty="0">
                <a:solidFill>
                  <a:srgbClr val="FFC000"/>
                </a:solidFill>
                <a:latin typeface="Times New Roman" panose="02020603050405020304" pitchFamily="18" charset="0"/>
                <a:cs typeface="Times New Roman" panose="02020603050405020304" pitchFamily="18" charset="0"/>
              </a:rPr>
              <a:t>o</a:t>
            </a:r>
            <a:r>
              <a:rPr lang="en-US" sz="2000" b="1" dirty="0">
                <a:solidFill>
                  <a:srgbClr val="0070C0"/>
                </a:solidFill>
                <a:latin typeface="Times New Roman" panose="02020603050405020304" pitchFamily="18" charset="0"/>
                <a:cs typeface="Times New Roman" panose="02020603050405020304" pitchFamily="18" charset="0"/>
              </a:rPr>
              <a:t>g</a:t>
            </a:r>
            <a:r>
              <a:rPr lang="en-US" sz="2000" b="1" dirty="0">
                <a:solidFill>
                  <a:srgbClr val="00B050"/>
                </a:solidFill>
                <a:latin typeface="Times New Roman" panose="02020603050405020304" pitchFamily="18" charset="0"/>
                <a:cs typeface="Times New Roman" panose="02020603050405020304" pitchFamily="18" charset="0"/>
              </a:rPr>
              <a:t>l</a:t>
            </a:r>
            <a:r>
              <a:rPr lang="en-US" sz="2000" b="1" dirty="0">
                <a:solidFill>
                  <a:srgbClr val="FF0000"/>
                </a:solidFill>
                <a:latin typeface="Times New Roman" panose="02020603050405020304" pitchFamily="18" charset="0"/>
                <a:cs typeface="Times New Roman" panose="02020603050405020304" pitchFamily="18" charset="0"/>
              </a:rPr>
              <a:t>e</a:t>
            </a:r>
            <a:endParaRPr lang="en-IN" sz="2000" b="1" dirty="0">
              <a:solidFill>
                <a:schemeClr val="bg1"/>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70CE8478-10DC-85F5-7713-D533E79CD838}"/>
              </a:ext>
            </a:extLst>
          </p:cNvPr>
          <p:cNvSpPr txBox="1"/>
          <p:nvPr/>
        </p:nvSpPr>
        <p:spPr>
          <a:xfrm>
            <a:off x="10092836" y="6135607"/>
            <a:ext cx="9274628" cy="369332"/>
          </a:xfrm>
          <a:prstGeom prst="rect">
            <a:avLst/>
          </a:prstGeom>
          <a:noFill/>
        </p:spPr>
        <p:txBody>
          <a:bodyPr wrap="square">
            <a:spAutoFit/>
          </a:bodyPr>
          <a:lstStyle/>
          <a:p>
            <a:r>
              <a:rPr lang="en-US" sz="1800" b="1" dirty="0">
                <a:latin typeface="Times New Roman" panose="02020603050405020304" pitchFamily="18" charset="0"/>
                <a:cs typeface="Times New Roman" panose="02020603050405020304" pitchFamily="18" charset="0"/>
              </a:rPr>
              <a:t>Scan for Register</a:t>
            </a:r>
            <a:endParaRPr lang="en-IN" sz="1800" b="1" dirty="0">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A6D81EC2-D4A0-78D5-B74F-BE1BB1F2ED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681" y="159936"/>
            <a:ext cx="1714081" cy="1714081"/>
          </a:xfrm>
          <a:prstGeom prst="rect">
            <a:avLst/>
          </a:prstGeom>
        </p:spPr>
      </p:pic>
    </p:spTree>
    <p:extLst>
      <p:ext uri="{BB962C8B-B14F-4D97-AF65-F5344CB8AC3E}">
        <p14:creationId xmlns:p14="http://schemas.microsoft.com/office/powerpoint/2010/main" val="1477291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32F056-C388-2F62-C121-4B75966844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933769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8AC93E-5627-4C26-DBC6-63DC3E168F49}"/>
              </a:ext>
            </a:extLst>
          </p:cNvPr>
          <p:cNvSpPr>
            <a:spLocks noGrp="1"/>
          </p:cNvSpPr>
          <p:nvPr>
            <p:ph type="title"/>
          </p:nvPr>
        </p:nvSpPr>
        <p:spPr/>
        <p:txBody>
          <a:bodyPr>
            <a:normAutofit/>
          </a:bodyPr>
          <a:lstStyle/>
          <a:p>
            <a:r>
              <a:rPr lang="en-US" sz="4400" b="1" dirty="0">
                <a:latin typeface="Times New Roman" panose="02020603050405020304" pitchFamily="18" charset="0"/>
                <a:cs typeface="Times New Roman" panose="02020603050405020304" pitchFamily="18" charset="0"/>
              </a:rPr>
              <a:t>Key Highlight :</a:t>
            </a:r>
            <a:endParaRPr lang="en-IN" sz="4400" b="1"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C0C83620-540A-A1A6-8021-DA21B1F55C0C}"/>
              </a:ext>
            </a:extLst>
          </p:cNvPr>
          <p:cNvSpPr>
            <a:spLocks noGrp="1"/>
          </p:cNvSpPr>
          <p:nvPr>
            <p:ph idx="1"/>
          </p:nvPr>
        </p:nvSpPr>
        <p:spPr/>
        <p:txBody>
          <a:bodyPr>
            <a:normAutofit/>
          </a:bodyPr>
          <a:lstStyle/>
          <a:p>
            <a:pPr algn="just"/>
            <a:r>
              <a:rPr lang="en-US" dirty="0">
                <a:latin typeface="Times New Roman" panose="02020603050405020304" pitchFamily="18" charset="0"/>
                <a:cs typeface="Times New Roman" panose="02020603050405020304" pitchFamily="18" charset="0"/>
              </a:rPr>
              <a:t>Training session : Online Live Interactive Session + Online Self – paced.</a:t>
            </a:r>
          </a:p>
          <a:p>
            <a:pPr algn="just"/>
            <a:r>
              <a:rPr lang="en-US" dirty="0">
                <a:latin typeface="Times New Roman" panose="02020603050405020304" pitchFamily="18" charset="0"/>
                <a:cs typeface="Times New Roman" panose="02020603050405020304" pitchFamily="18" charset="0"/>
              </a:rPr>
              <a:t>Duration : 15+ hours</a:t>
            </a:r>
          </a:p>
          <a:p>
            <a:pPr algn="just"/>
            <a:r>
              <a:rPr lang="en-US" dirty="0">
                <a:latin typeface="Times New Roman" panose="02020603050405020304" pitchFamily="18" charset="0"/>
                <a:cs typeface="Times New Roman" panose="02020603050405020304" pitchFamily="18" charset="0"/>
              </a:rPr>
              <a:t>Faculty : 20+ years of experience.</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4669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51913-2E70-90B4-1A3C-2AEC1CB76FF1}"/>
              </a:ext>
            </a:extLst>
          </p:cNvPr>
          <p:cNvSpPr>
            <a:spLocks noGrp="1"/>
          </p:cNvSpPr>
          <p:nvPr>
            <p:ph type="title"/>
          </p:nvPr>
        </p:nvSpPr>
        <p:spPr>
          <a:xfrm>
            <a:off x="966020" y="681037"/>
            <a:ext cx="10515600" cy="1325563"/>
          </a:xfrm>
        </p:spPr>
        <p:txBody>
          <a:bodyPr>
            <a:normAutofit/>
          </a:bodyPr>
          <a:lstStyle/>
          <a:p>
            <a:r>
              <a:rPr lang="en-US" sz="4400" b="1" dirty="0">
                <a:latin typeface="Times New Roman" panose="02020603050405020304" pitchFamily="18" charset="0"/>
                <a:cs typeface="Times New Roman" panose="02020603050405020304" pitchFamily="18" charset="0"/>
              </a:rPr>
              <a:t>Study Materials: </a:t>
            </a:r>
            <a:br>
              <a:rPr lang="en-IN" sz="4400" b="1" dirty="0">
                <a:latin typeface="Times New Roman" panose="02020603050405020304" pitchFamily="18" charset="0"/>
                <a:cs typeface="Times New Roman" panose="02020603050405020304" pitchFamily="18" charset="0"/>
              </a:rPr>
            </a:br>
            <a:endParaRPr lang="en-IN" sz="4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B0F5DF2-6AA0-92E2-6CB2-FAA65CDBF9E7}"/>
              </a:ext>
            </a:extLst>
          </p:cNvPr>
          <p:cNvSpPr>
            <a:spLocks noGrp="1"/>
          </p:cNvSpPr>
          <p:nvPr>
            <p:ph idx="1"/>
          </p:nvPr>
        </p:nvSpPr>
        <p:spPr>
          <a:xfrm>
            <a:off x="838200" y="2006600"/>
            <a:ext cx="10233800" cy="4351338"/>
          </a:xfrm>
        </p:spPr>
        <p:txBody>
          <a:bodyPr>
            <a:normAutofit/>
          </a:bodyPr>
          <a:lstStyle/>
          <a:p>
            <a:pPr lvl="0" algn="just"/>
            <a:r>
              <a:rPr lang="en-US" sz="2400" dirty="0">
                <a:latin typeface="Times New Roman" panose="02020603050405020304" pitchFamily="18" charset="0"/>
                <a:cs typeface="Times New Roman" panose="02020603050405020304" pitchFamily="18" charset="0"/>
              </a:rPr>
              <a:t>Recording available of online live sessions (for 90 days)</a:t>
            </a:r>
            <a:endParaRPr lang="en-IN" sz="2400" dirty="0">
              <a:latin typeface="Times New Roman" panose="02020603050405020304" pitchFamily="18" charset="0"/>
              <a:cs typeface="Times New Roman" panose="02020603050405020304" pitchFamily="18" charset="0"/>
            </a:endParaRPr>
          </a:p>
          <a:p>
            <a:pPr lvl="0" algn="just"/>
            <a:r>
              <a:rPr lang="en-US" sz="2400" dirty="0">
                <a:latin typeface="Times New Roman" panose="02020603050405020304" pitchFamily="18" charset="0"/>
                <a:cs typeface="Times New Roman" panose="02020603050405020304" pitchFamily="18" charset="0"/>
              </a:rPr>
              <a:t>PPTs (500+ slides), PDFs &amp; Excel spreadsheets. </a:t>
            </a:r>
            <a:endParaRPr lang="en-IN" sz="2400" dirty="0">
              <a:latin typeface="Times New Roman" panose="02020603050405020304" pitchFamily="18" charset="0"/>
              <a:cs typeface="Times New Roman" panose="02020603050405020304" pitchFamily="18" charset="0"/>
            </a:endParaRPr>
          </a:p>
          <a:p>
            <a:pPr lvl="0" algn="just"/>
            <a:r>
              <a:rPr lang="en-US" sz="2400" dirty="0">
                <a:latin typeface="Times New Roman" panose="02020603050405020304" pitchFamily="18" charset="0"/>
                <a:cs typeface="Times New Roman" panose="02020603050405020304" pitchFamily="18" charset="0"/>
              </a:rPr>
              <a:t>500+ MCQs with explanation</a:t>
            </a:r>
            <a:endParaRPr lang="en-IN" sz="2400" dirty="0">
              <a:latin typeface="Times New Roman" panose="02020603050405020304" pitchFamily="18" charset="0"/>
              <a:cs typeface="Times New Roman" panose="02020603050405020304" pitchFamily="18" charset="0"/>
            </a:endParaRPr>
          </a:p>
          <a:p>
            <a:pPr lvl="0" algn="just"/>
            <a:r>
              <a:rPr lang="en-US" sz="2400" dirty="0">
                <a:latin typeface="Times New Roman" panose="02020603050405020304" pitchFamily="18" charset="0"/>
                <a:cs typeface="Times New Roman" panose="02020603050405020304" pitchFamily="18" charset="0"/>
              </a:rPr>
              <a:t>Quick revision summary notes.</a:t>
            </a:r>
            <a:endParaRPr lang="en-IN"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Career Guidance/Counseling</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4798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91052-BBBB-FEA8-7FC5-F6807D8180C2}"/>
              </a:ext>
            </a:extLst>
          </p:cNvPr>
          <p:cNvSpPr>
            <a:spLocks noGrp="1"/>
          </p:cNvSpPr>
          <p:nvPr>
            <p:ph type="title"/>
          </p:nvPr>
        </p:nvSpPr>
        <p:spPr>
          <a:xfrm>
            <a:off x="907026" y="335628"/>
            <a:ext cx="10515600" cy="1325563"/>
          </a:xfrm>
        </p:spPr>
        <p:txBody>
          <a:bodyPr>
            <a:normAutofit/>
          </a:bodyPr>
          <a:lstStyle/>
          <a:p>
            <a:r>
              <a:rPr lang="en-US" sz="4400" b="1" dirty="0">
                <a:latin typeface="Times New Roman" panose="02020603050405020304" pitchFamily="18" charset="0"/>
                <a:cs typeface="Times New Roman" panose="02020603050405020304" pitchFamily="18" charset="0"/>
              </a:rPr>
              <a:t>Assessment Details :</a:t>
            </a:r>
            <a:endParaRPr lang="en-IN" sz="4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BFCB658-A813-0D13-8C45-593D7F9AF539}"/>
              </a:ext>
            </a:extLst>
          </p:cNvPr>
          <p:cNvSpPr>
            <a:spLocks noGrp="1"/>
          </p:cNvSpPr>
          <p:nvPr>
            <p:ph idx="1"/>
          </p:nvPr>
        </p:nvSpPr>
        <p:spPr>
          <a:xfrm>
            <a:off x="1120000" y="1825625"/>
            <a:ext cx="4641703" cy="4351338"/>
          </a:xfrm>
        </p:spPr>
        <p:txBody>
          <a:bodyPr/>
          <a:lstStyle/>
          <a:p>
            <a:pPr lvl="0" algn="just"/>
            <a:r>
              <a:rPr lang="en-IN" dirty="0">
                <a:latin typeface="Times New Roman" panose="02020603050405020304" pitchFamily="18" charset="0"/>
                <a:cs typeface="Times New Roman" panose="02020603050405020304" pitchFamily="18" charset="0"/>
              </a:rPr>
              <a:t>100 MCQs of 1 mark each</a:t>
            </a:r>
          </a:p>
          <a:p>
            <a:pPr lvl="0" algn="just"/>
            <a:r>
              <a:rPr lang="en-IN" dirty="0">
                <a:latin typeface="Times New Roman" panose="02020603050405020304" pitchFamily="18" charset="0"/>
                <a:cs typeface="Times New Roman" panose="02020603050405020304" pitchFamily="18" charset="0"/>
              </a:rPr>
              <a:t>Duration: 2 hours</a:t>
            </a:r>
          </a:p>
          <a:p>
            <a:pPr lvl="0" algn="just"/>
            <a:r>
              <a:rPr lang="en-IN" dirty="0">
                <a:latin typeface="Times New Roman" panose="02020603050405020304" pitchFamily="18" charset="0"/>
                <a:cs typeface="Times New Roman" panose="02020603050405020304" pitchFamily="18" charset="0"/>
              </a:rPr>
              <a:t>Passing score: 60%</a:t>
            </a:r>
          </a:p>
          <a:p>
            <a:pPr lvl="0" algn="just"/>
            <a:r>
              <a:rPr lang="en-US" dirty="0">
                <a:latin typeface="Times New Roman" panose="02020603050405020304" pitchFamily="18" charset="0"/>
                <a:cs typeface="Times New Roman" panose="02020603050405020304" pitchFamily="18" charset="0"/>
              </a:rPr>
              <a:t>No Negative Marking</a:t>
            </a:r>
            <a:endParaRPr lang="en-IN" dirty="0">
              <a:latin typeface="Times New Roman" panose="02020603050405020304" pitchFamily="18" charset="0"/>
              <a:cs typeface="Times New Roman" panose="02020603050405020304" pitchFamily="18" charset="0"/>
            </a:endParaRPr>
          </a:p>
          <a:p>
            <a:pPr lvl="0" algn="just"/>
            <a:r>
              <a:rPr lang="en-IN" dirty="0">
                <a:latin typeface="Times New Roman" panose="02020603050405020304" pitchFamily="18" charset="0"/>
                <a:cs typeface="Times New Roman" panose="02020603050405020304" pitchFamily="18" charset="0"/>
              </a:rPr>
              <a:t>Certificate Validity: 3 years</a:t>
            </a:r>
          </a:p>
          <a:p>
            <a:endParaRPr lang="en-IN" dirty="0"/>
          </a:p>
        </p:txBody>
      </p:sp>
    </p:spTree>
    <p:extLst>
      <p:ext uri="{BB962C8B-B14F-4D97-AF65-F5344CB8AC3E}">
        <p14:creationId xmlns:p14="http://schemas.microsoft.com/office/powerpoint/2010/main" val="3414215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206CB7-03C2-F1A6-6513-B8EF2586AA12}"/>
              </a:ext>
            </a:extLst>
          </p:cNvPr>
          <p:cNvSpPr txBox="1"/>
          <p:nvPr/>
        </p:nvSpPr>
        <p:spPr>
          <a:xfrm>
            <a:off x="786581" y="572418"/>
            <a:ext cx="6096000" cy="769441"/>
          </a:xfrm>
          <a:prstGeom prst="rect">
            <a:avLst/>
          </a:prstGeom>
          <a:noFill/>
        </p:spPr>
        <p:txBody>
          <a:bodyPr wrap="square">
            <a:spAutoFit/>
          </a:bodyPr>
          <a:lstStyle/>
          <a:p>
            <a:r>
              <a:rPr lang="en-IN" sz="4400" b="1" dirty="0">
                <a:latin typeface="Times New Roman" panose="02020603050405020304" pitchFamily="18" charset="0"/>
                <a:cs typeface="Times New Roman" panose="02020603050405020304" pitchFamily="18" charset="0"/>
              </a:rPr>
              <a:t>Curriculum :</a:t>
            </a:r>
            <a:endParaRPr lang="en-IN" sz="44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7CDB1D97-75B8-E33F-E330-029BA5C5461B}"/>
              </a:ext>
            </a:extLst>
          </p:cNvPr>
          <p:cNvSpPr txBox="1"/>
          <p:nvPr/>
        </p:nvSpPr>
        <p:spPr>
          <a:xfrm>
            <a:off x="904568" y="1510380"/>
            <a:ext cx="9094838" cy="3108543"/>
          </a:xfrm>
          <a:prstGeom prst="rect">
            <a:avLst/>
          </a:prstGeom>
          <a:noFill/>
        </p:spPr>
        <p:txBody>
          <a:bodyPr wrap="square">
            <a:spAutoFit/>
          </a:bodyPr>
          <a:lstStyle/>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Understanding securities markets and performance </a:t>
            </a:r>
          </a:p>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Securities: types, features and concepts of asset allocation and investing </a:t>
            </a:r>
          </a:p>
          <a:p>
            <a:pPr marL="457200" indent="-457200" algn="just">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Primary markets</a:t>
            </a:r>
          </a:p>
          <a:p>
            <a:pPr marL="457200" indent="-457200" algn="just">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Secondary markets</a:t>
            </a:r>
          </a:p>
          <a:p>
            <a:pPr marL="457200" indent="-457200" algn="just">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Mutual funds</a:t>
            </a:r>
          </a:p>
          <a:p>
            <a:pPr marL="457200" indent="-457200" algn="just">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Derivative markets</a:t>
            </a:r>
          </a:p>
        </p:txBody>
      </p:sp>
    </p:spTree>
    <p:extLst>
      <p:ext uri="{BB962C8B-B14F-4D97-AF65-F5344CB8AC3E}">
        <p14:creationId xmlns:p14="http://schemas.microsoft.com/office/powerpoint/2010/main" val="4017750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E04D0-8CF9-D849-8E78-332244D9D06B}"/>
              </a:ext>
            </a:extLst>
          </p:cNvPr>
          <p:cNvSpPr>
            <a:spLocks noGrp="1"/>
          </p:cNvSpPr>
          <p:nvPr>
            <p:ph type="title"/>
          </p:nvPr>
        </p:nvSpPr>
        <p:spPr>
          <a:xfrm>
            <a:off x="838200" y="500062"/>
            <a:ext cx="10515600" cy="1325563"/>
          </a:xfrm>
        </p:spPr>
        <p:txBody>
          <a:bodyPr>
            <a:noAutofit/>
          </a:bodyPr>
          <a:lstStyle/>
          <a:p>
            <a:r>
              <a:rPr lang="en-US" sz="4400" b="1" dirty="0">
                <a:latin typeface="Times New Roman" panose="02020603050405020304" pitchFamily="18" charset="0"/>
                <a:cs typeface="Times New Roman" panose="02020603050405020304" pitchFamily="18" charset="0"/>
              </a:rPr>
              <a:t>Upon successful completion of the training, candidates will :</a:t>
            </a:r>
            <a:br>
              <a:rPr lang="en-IN" sz="4400" dirty="0">
                <a:latin typeface="Times New Roman" panose="02020603050405020304" pitchFamily="18" charset="0"/>
                <a:cs typeface="Times New Roman" panose="02020603050405020304" pitchFamily="18" charset="0"/>
              </a:rPr>
            </a:br>
            <a:endParaRPr lang="en-IN" sz="4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7414B2E-4D9F-1281-C4AA-D16E5642156F}"/>
              </a:ext>
            </a:extLst>
          </p:cNvPr>
          <p:cNvSpPr>
            <a:spLocks noGrp="1"/>
          </p:cNvSpPr>
          <p:nvPr>
            <p:ph idx="1"/>
          </p:nvPr>
        </p:nvSpPr>
        <p:spPr/>
        <p:txBody>
          <a:bodyPr/>
          <a:lstStyle/>
          <a:p>
            <a:pPr lvl="0" algn="just"/>
            <a:r>
              <a:rPr lang="en-US" dirty="0">
                <a:latin typeface="Times New Roman" panose="02020603050405020304" pitchFamily="18" charset="0"/>
                <a:cs typeface="Times New Roman" panose="02020603050405020304" pitchFamily="18" charset="0"/>
              </a:rPr>
              <a:t>Know the basics of the Indian Securities Markets.</a:t>
            </a:r>
            <a:endParaRPr lang="en-IN" dirty="0">
              <a:latin typeface="Times New Roman" panose="02020603050405020304" pitchFamily="18" charset="0"/>
              <a:cs typeface="Times New Roman" panose="02020603050405020304" pitchFamily="18" charset="0"/>
            </a:endParaRPr>
          </a:p>
          <a:p>
            <a:pPr lvl="0" algn="just"/>
            <a:r>
              <a:rPr lang="en-US" dirty="0">
                <a:latin typeface="Times New Roman" panose="02020603050405020304" pitchFamily="18" charset="0"/>
                <a:cs typeface="Times New Roman" panose="02020603050405020304" pitchFamily="18" charset="0"/>
              </a:rPr>
              <a:t>Know the various processes involved in Primary and Secondary Markets</a:t>
            </a:r>
            <a:endParaRPr lang="en-IN" dirty="0">
              <a:latin typeface="Times New Roman" panose="02020603050405020304" pitchFamily="18" charset="0"/>
              <a:cs typeface="Times New Roman" panose="02020603050405020304" pitchFamily="18" charset="0"/>
            </a:endParaRPr>
          </a:p>
          <a:p>
            <a:pPr lvl="0" algn="just"/>
            <a:r>
              <a:rPr lang="en-US" dirty="0">
                <a:latin typeface="Times New Roman" panose="02020603050405020304" pitchFamily="18" charset="0"/>
                <a:cs typeface="Times New Roman" panose="02020603050405020304" pitchFamily="18" charset="0"/>
              </a:rPr>
              <a:t>Understand the schemes and products in Mutual Funds and Derivatives Markets in India.</a:t>
            </a:r>
            <a:endParaRPr lang="en-IN" dirty="0">
              <a:latin typeface="Times New Roman" panose="02020603050405020304" pitchFamily="18" charset="0"/>
              <a:cs typeface="Times New Roman" panose="02020603050405020304" pitchFamily="18" charset="0"/>
            </a:endParaRPr>
          </a:p>
          <a:p>
            <a:pPr lvl="0" algn="just"/>
            <a:r>
              <a:rPr lang="en-US" dirty="0">
                <a:latin typeface="Times New Roman" panose="02020603050405020304" pitchFamily="18" charset="0"/>
                <a:cs typeface="Times New Roman" panose="02020603050405020304" pitchFamily="18" charset="0"/>
              </a:rPr>
              <a:t>Know the steps in financial planning process.</a:t>
            </a:r>
            <a:endParaRPr lang="en-IN"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26778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BCC41-26FC-AFB0-1899-4ADB3AF5D88D}"/>
              </a:ext>
            </a:extLst>
          </p:cNvPr>
          <p:cNvSpPr>
            <a:spLocks noGrp="1"/>
          </p:cNvSpPr>
          <p:nvPr>
            <p:ph type="title"/>
          </p:nvPr>
        </p:nvSpPr>
        <p:spPr>
          <a:xfrm>
            <a:off x="838200" y="994389"/>
            <a:ext cx="10515600" cy="1325563"/>
          </a:xfrm>
        </p:spPr>
        <p:txBody>
          <a:bodyPr>
            <a:normAutofit/>
          </a:bodyPr>
          <a:lstStyle/>
          <a:p>
            <a:r>
              <a:rPr lang="en-US" sz="4400" b="1" dirty="0">
                <a:latin typeface="Times New Roman" panose="02020603050405020304" pitchFamily="18" charset="0"/>
                <a:cs typeface="Times New Roman" panose="02020603050405020304" pitchFamily="18" charset="0"/>
              </a:rPr>
              <a:t>Are you eligible </a:t>
            </a:r>
            <a:r>
              <a:rPr lang="en-US" sz="4400" b="1" dirty="0">
                <a:solidFill>
                  <a:srgbClr val="FF0000"/>
                </a:solidFill>
                <a:latin typeface="Times New Roman" panose="02020603050405020304" pitchFamily="18" charset="0"/>
                <a:cs typeface="Times New Roman" panose="02020603050405020304" pitchFamily="18" charset="0"/>
              </a:rPr>
              <a:t>?</a:t>
            </a:r>
            <a:endParaRPr lang="en-IN" sz="4400"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CA9C83D-A755-6C47-29DF-1ADADC776F1E}"/>
              </a:ext>
            </a:extLst>
          </p:cNvPr>
          <p:cNvSpPr>
            <a:spLocks noGrp="1"/>
          </p:cNvSpPr>
          <p:nvPr>
            <p:ph idx="1"/>
          </p:nvPr>
        </p:nvSpPr>
        <p:spPr>
          <a:xfrm>
            <a:off x="736542" y="2681031"/>
            <a:ext cx="10233800" cy="4351338"/>
          </a:xfrm>
        </p:spPr>
        <p:txBody>
          <a:bodyPr>
            <a:normAutofit/>
          </a:bodyPr>
          <a:lstStyle/>
          <a:p>
            <a:pPr algn="just"/>
            <a:r>
              <a:rPr lang="en-US" dirty="0">
                <a:latin typeface="Times New Roman" panose="02020603050405020304" pitchFamily="18" charset="0"/>
                <a:cs typeface="Times New Roman" panose="02020603050405020304" pitchFamily="18" charset="0"/>
              </a:rPr>
              <a:t>NISM-Series-XII: Securities Markets Foundation Certification Examination is for entry level professionals, who wish to make a career in the securities markets. This certification examination will also be useful to all those individuals who are interested in acquiring a basic knowledge of the Indian Securities markets.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9346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1659C-E798-D502-D861-CAE845EFC33B}"/>
              </a:ext>
            </a:extLst>
          </p:cNvPr>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About</a:t>
            </a:r>
            <a:r>
              <a:rPr lang="en-US" sz="4400" b="1" dirty="0">
                <a:latin typeface="Times New Roman" panose="02020603050405020304" pitchFamily="18" charset="0"/>
                <a:cs typeface="Times New Roman" panose="02020603050405020304" pitchFamily="18" charset="0"/>
              </a:rPr>
              <a:t> </a:t>
            </a:r>
            <a:r>
              <a:rPr lang="en-US" sz="4400" b="1" u="sng" dirty="0">
                <a:latin typeface="Times New Roman" panose="02020603050405020304" pitchFamily="18" charset="0"/>
                <a:cs typeface="Times New Roman" panose="02020603050405020304" pitchFamily="18" charset="0"/>
              </a:rPr>
              <a:t>NISM :</a:t>
            </a:r>
            <a:endParaRPr lang="en-IN" sz="4400" b="1"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7AB1D0C-FABD-D82F-B71C-63EFB370FBE7}"/>
              </a:ext>
            </a:extLst>
          </p:cNvPr>
          <p:cNvSpPr>
            <a:spLocks noGrp="1"/>
          </p:cNvSpPr>
          <p:nvPr>
            <p:ph idx="1"/>
          </p:nvPr>
        </p:nvSpPr>
        <p:spPr/>
        <p:txBody>
          <a:bodyPr>
            <a:normAutofit fontScale="92500" lnSpcReduction="20000"/>
          </a:bodyPr>
          <a:lstStyle/>
          <a:p>
            <a:pPr algn="just">
              <a:lnSpc>
                <a:spcPct val="110000"/>
              </a:lnSpc>
            </a:pPr>
            <a:r>
              <a:rPr lang="en-US" dirty="0">
                <a:solidFill>
                  <a:srgbClr val="FFFFFF"/>
                </a:solidFill>
                <a:latin typeface="Times New Roman" panose="02020603050405020304" pitchFamily="18" charset="0"/>
                <a:cs typeface="Times New Roman" panose="02020603050405020304" pitchFamily="18" charset="0"/>
              </a:rPr>
              <a:t>NISM is a public trust established in 2006 by SEBI to enhance standards in India’s securities markets.
It undertakes wide-ranging capacity-building activities for market participants.
</a:t>
            </a:r>
            <a:r>
              <a:rPr lang="en-US" dirty="0" err="1">
                <a:solidFill>
                  <a:srgbClr val="FFFFFF"/>
                </a:solidFill>
                <a:latin typeface="Times New Roman" panose="02020603050405020304" pitchFamily="18" charset="0"/>
                <a:cs typeface="Times New Roman" panose="02020603050405020304" pitchFamily="18" charset="0"/>
              </a:rPr>
              <a:t>Programes</a:t>
            </a:r>
            <a:r>
              <a:rPr lang="en-US" dirty="0">
                <a:solidFill>
                  <a:srgbClr val="FFFFFF"/>
                </a:solidFill>
                <a:latin typeface="Times New Roman" panose="02020603050405020304" pitchFamily="18" charset="0"/>
                <a:cs typeface="Times New Roman" panose="02020603050405020304" pitchFamily="18" charset="0"/>
              </a:rPr>
              <a:t> include residential PG courses, short-term training, and faculty development.
NISM offers 29 SEBI-mandated and voluntary certifications through 250+ test centers nationwide.
It manages six schools of excellence for specialized training.
NISM is expanding globally to become a premier financial education hub.</a:t>
            </a:r>
          </a:p>
          <a:p>
            <a:endParaRPr lang="en-IN" dirty="0"/>
          </a:p>
        </p:txBody>
      </p:sp>
    </p:spTree>
    <p:extLst>
      <p:ext uri="{BB962C8B-B14F-4D97-AF65-F5344CB8AC3E}">
        <p14:creationId xmlns:p14="http://schemas.microsoft.com/office/powerpoint/2010/main" val="4038460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78FC8-ACF2-38A0-8C4A-EC7C393DCFD7}"/>
              </a:ext>
            </a:extLst>
          </p:cNvPr>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About</a:t>
            </a:r>
            <a:r>
              <a:rPr lang="en-US" sz="4400" b="1" dirty="0">
                <a:latin typeface="Times New Roman" panose="02020603050405020304" pitchFamily="18" charset="0"/>
                <a:cs typeface="Times New Roman" panose="02020603050405020304" pitchFamily="18" charset="0"/>
              </a:rPr>
              <a:t> </a:t>
            </a:r>
            <a:r>
              <a:rPr lang="en-US" sz="4400" b="1" u="sng" dirty="0">
                <a:latin typeface="Times New Roman" panose="02020603050405020304" pitchFamily="18" charset="0"/>
                <a:cs typeface="Times New Roman" panose="02020603050405020304" pitchFamily="18" charset="0"/>
              </a:rPr>
              <a:t>ICAPITAL Academy</a:t>
            </a:r>
            <a:r>
              <a:rPr lang="en-US" sz="4400" b="1" u="sng" dirty="0"/>
              <a:t>:</a:t>
            </a:r>
            <a:endParaRPr lang="en-IN" sz="4400" b="1" dirty="0">
              <a:latin typeface="Algerian" panose="04020705040A02060702" pitchFamily="82" charset="0"/>
            </a:endParaRPr>
          </a:p>
        </p:txBody>
      </p:sp>
      <p:sp>
        <p:nvSpPr>
          <p:cNvPr id="3" name="Content Placeholder 2">
            <a:extLst>
              <a:ext uri="{FF2B5EF4-FFF2-40B4-BE49-F238E27FC236}">
                <a16:creationId xmlns:a16="http://schemas.microsoft.com/office/drawing/2014/main" id="{A640DD85-5DFC-0887-57D1-7D3C13A380E2}"/>
              </a:ext>
            </a:extLst>
          </p:cNvPr>
          <p:cNvSpPr>
            <a:spLocks noGrp="1"/>
          </p:cNvSpPr>
          <p:nvPr>
            <p:ph idx="1"/>
          </p:nvPr>
        </p:nvSpPr>
        <p:spPr>
          <a:xfrm>
            <a:off x="1120000" y="1933780"/>
            <a:ext cx="10233800" cy="4351338"/>
          </a:xfrm>
        </p:spPr>
        <p:txBody>
          <a:bodyPr>
            <a:normAutofit fontScale="85000" lnSpcReduction="20000"/>
          </a:bodyPr>
          <a:lstStyle/>
          <a:p>
            <a:pPr algn="just">
              <a:buClr>
                <a:schemeClr val="tx1">
                  <a:lumMod val="95000"/>
                  <a:lumOff val="5000"/>
                </a:schemeClr>
              </a:buClr>
            </a:pPr>
            <a:r>
              <a:rPr lang="en-US"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ICAPITAL Academy &amp; Corporate Advisory LLP, established in October 2020, is a premier institution in financial education and advisory.
Specializes in NISM certification preparation, capital markets training, and applied finance programs. Offers industry-relevant courses in Financial Modeling, Equity Research, Derivatives, Forex, Technical &amp; Fundamental Analysis, and Mutual Funds.
Provides self-paced, live online, and classroom-based learning formats for diverse learner needs. Delivers corporate training solutions focused on workforce upskilling, leadership development, and customized financial competency programs.
Advisory services span financial research, personal finance, project finance, loan syndication, debt restructuring, and strategic corporate planning.
Mission: To foster global financial excellence through quality education and professional empowerment.</a:t>
            </a:r>
          </a:p>
          <a:p>
            <a:pPr marL="0" indent="0">
              <a:buNone/>
            </a:pPr>
            <a:endParaRPr lang="en-IN" dirty="0"/>
          </a:p>
        </p:txBody>
      </p:sp>
    </p:spTree>
    <p:extLst>
      <p:ext uri="{BB962C8B-B14F-4D97-AF65-F5344CB8AC3E}">
        <p14:creationId xmlns:p14="http://schemas.microsoft.com/office/powerpoint/2010/main" val="2539652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D630BC-18ED-D674-447B-1191FE6DE76C}"/>
              </a:ext>
            </a:extLst>
          </p:cNvPr>
          <p:cNvSpPr>
            <a:spLocks noGrp="1"/>
          </p:cNvSpPr>
          <p:nvPr>
            <p:ph type="title"/>
          </p:nvPr>
        </p:nvSpPr>
        <p:spPr>
          <a:xfrm>
            <a:off x="1388962" y="2628845"/>
            <a:ext cx="10515600" cy="1325563"/>
          </a:xfrm>
        </p:spPr>
        <p:txBody>
          <a:bodyPr>
            <a:normAutofit/>
          </a:bodyPr>
          <a:lstStyle/>
          <a:p>
            <a:r>
              <a:rPr lang="en-US" sz="4400" b="1" dirty="0">
                <a:latin typeface="Times New Roman" panose="02020603050405020304" pitchFamily="18" charset="0"/>
                <a:cs typeface="Times New Roman" panose="02020603050405020304" pitchFamily="18" charset="0"/>
              </a:rPr>
              <a:t>Do you want to know more ?</a:t>
            </a:r>
            <a:endParaRPr lang="en-IN" sz="4400" b="1"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09BDD91F-6148-C933-C447-CD602F25F2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3076" y="4757282"/>
            <a:ext cx="1209048" cy="1209048"/>
          </a:xfrm>
          <a:prstGeom prst="rect">
            <a:avLst/>
          </a:prstGeom>
        </p:spPr>
      </p:pic>
      <p:pic>
        <p:nvPicPr>
          <p:cNvPr id="3" name="Picture 2">
            <a:extLst>
              <a:ext uri="{FF2B5EF4-FFF2-40B4-BE49-F238E27FC236}">
                <a16:creationId xmlns:a16="http://schemas.microsoft.com/office/drawing/2014/main" id="{1FF5D8AC-1632-9B1D-1161-B51AD600A1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2484" y="2670105"/>
            <a:ext cx="1249640" cy="1243045"/>
          </a:xfrm>
          <a:prstGeom prst="rect">
            <a:avLst/>
          </a:prstGeom>
        </p:spPr>
      </p:pic>
      <p:sp>
        <p:nvSpPr>
          <p:cNvPr id="5" name="TextBox 4">
            <a:extLst>
              <a:ext uri="{FF2B5EF4-FFF2-40B4-BE49-F238E27FC236}">
                <a16:creationId xmlns:a16="http://schemas.microsoft.com/office/drawing/2014/main" id="{9E701E31-CE95-A9EB-F212-AD8B5E882A18}"/>
              </a:ext>
            </a:extLst>
          </p:cNvPr>
          <p:cNvSpPr txBox="1"/>
          <p:nvPr/>
        </p:nvSpPr>
        <p:spPr>
          <a:xfrm>
            <a:off x="10099535" y="4187895"/>
            <a:ext cx="8551146" cy="400110"/>
          </a:xfrm>
          <a:prstGeom prst="rect">
            <a:avLst/>
          </a:prstGeom>
          <a:noFill/>
        </p:spPr>
        <p:txBody>
          <a:bodyPr wrap="square">
            <a:spAutoFit/>
          </a:bodyPr>
          <a:lstStyle/>
          <a:p>
            <a:r>
              <a:rPr lang="en-US" sz="2000" b="1" dirty="0">
                <a:latin typeface="Times New Roman" panose="02020603050405020304" pitchFamily="18" charset="0"/>
                <a:cs typeface="Times New Roman" panose="02020603050405020304" pitchFamily="18" charset="0"/>
              </a:rPr>
              <a:t>Scan for </a:t>
            </a:r>
            <a:r>
              <a:rPr lang="en-US" sz="2000" b="1" dirty="0">
                <a:solidFill>
                  <a:srgbClr val="0070C0"/>
                </a:solidFill>
                <a:latin typeface="Times New Roman" panose="02020603050405020304" pitchFamily="18" charset="0"/>
                <a:cs typeface="Times New Roman" panose="02020603050405020304" pitchFamily="18" charset="0"/>
              </a:rPr>
              <a:t>G</a:t>
            </a:r>
            <a:r>
              <a:rPr lang="en-US" sz="2000" b="1" dirty="0">
                <a:solidFill>
                  <a:srgbClr val="FF0000"/>
                </a:solidFill>
                <a:latin typeface="Times New Roman" panose="02020603050405020304" pitchFamily="18" charset="0"/>
                <a:cs typeface="Times New Roman" panose="02020603050405020304" pitchFamily="18" charset="0"/>
              </a:rPr>
              <a:t>o</a:t>
            </a:r>
            <a:r>
              <a:rPr lang="en-US" sz="2000" b="1" dirty="0">
                <a:solidFill>
                  <a:srgbClr val="FFC000"/>
                </a:solidFill>
                <a:latin typeface="Times New Roman" panose="02020603050405020304" pitchFamily="18" charset="0"/>
                <a:cs typeface="Times New Roman" panose="02020603050405020304" pitchFamily="18" charset="0"/>
              </a:rPr>
              <a:t>o</a:t>
            </a:r>
            <a:r>
              <a:rPr lang="en-US" sz="2000" b="1" dirty="0">
                <a:solidFill>
                  <a:srgbClr val="0070C0"/>
                </a:solidFill>
                <a:latin typeface="Times New Roman" panose="02020603050405020304" pitchFamily="18" charset="0"/>
                <a:cs typeface="Times New Roman" panose="02020603050405020304" pitchFamily="18" charset="0"/>
              </a:rPr>
              <a:t>g</a:t>
            </a:r>
            <a:r>
              <a:rPr lang="en-US" sz="2000" b="1" dirty="0">
                <a:solidFill>
                  <a:srgbClr val="00B050"/>
                </a:solidFill>
                <a:latin typeface="Times New Roman" panose="02020603050405020304" pitchFamily="18" charset="0"/>
                <a:cs typeface="Times New Roman" panose="02020603050405020304" pitchFamily="18" charset="0"/>
              </a:rPr>
              <a:t>l</a:t>
            </a:r>
            <a:r>
              <a:rPr lang="en-US" sz="2000" b="1" dirty="0">
                <a:solidFill>
                  <a:srgbClr val="FF0000"/>
                </a:solidFill>
                <a:latin typeface="Times New Roman" panose="02020603050405020304" pitchFamily="18" charset="0"/>
                <a:cs typeface="Times New Roman" panose="02020603050405020304" pitchFamily="18" charset="0"/>
              </a:rPr>
              <a:t>e</a:t>
            </a:r>
            <a:endParaRPr lang="en-IN" sz="2000" b="1" dirty="0">
              <a:solidFill>
                <a:schemeClr val="bg1"/>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C1C5F306-112D-4439-9BA3-4D423F116F21}"/>
              </a:ext>
            </a:extLst>
          </p:cNvPr>
          <p:cNvSpPr txBox="1"/>
          <p:nvPr/>
        </p:nvSpPr>
        <p:spPr>
          <a:xfrm>
            <a:off x="10092836" y="6135607"/>
            <a:ext cx="9274628" cy="369332"/>
          </a:xfrm>
          <a:prstGeom prst="rect">
            <a:avLst/>
          </a:prstGeom>
          <a:noFill/>
        </p:spPr>
        <p:txBody>
          <a:bodyPr wrap="square">
            <a:spAutoFit/>
          </a:bodyPr>
          <a:lstStyle/>
          <a:p>
            <a:r>
              <a:rPr lang="en-US" sz="1800" b="1" dirty="0">
                <a:latin typeface="Times New Roman" panose="02020603050405020304" pitchFamily="18" charset="0"/>
                <a:cs typeface="Times New Roman" panose="02020603050405020304" pitchFamily="18" charset="0"/>
              </a:rPr>
              <a:t>Scan for Register</a:t>
            </a:r>
            <a:endParaRPr lang="en-IN" sz="1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6043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2088E4-E6E2-A140-A933-F58BBC4160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68128103"/>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TM04033923[[fn=Depth]]</Template>
  <TotalTime>36</TotalTime>
  <Words>480</Words>
  <Application>Microsoft Office PowerPoint</Application>
  <PresentationFormat>Widescreen</PresentationFormat>
  <Paragraphs>40</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Algerian</vt:lpstr>
      <vt:lpstr>Arial</vt:lpstr>
      <vt:lpstr>Corbel</vt:lpstr>
      <vt:lpstr>Times New Roman</vt:lpstr>
      <vt:lpstr>Depth</vt:lpstr>
      <vt:lpstr>NISM-Series-XII:  Securities Markets Foundation Certification (training) </vt:lpstr>
      <vt:lpstr>PowerPoint Presentation</vt:lpstr>
      <vt:lpstr>Key Highlight :</vt:lpstr>
      <vt:lpstr>Study Materials:  </vt:lpstr>
      <vt:lpstr>Assessment Details :</vt:lpstr>
      <vt:lpstr>PowerPoint Presentation</vt:lpstr>
      <vt:lpstr>Upon successful completion of the training, candidates will : </vt:lpstr>
      <vt:lpstr>Are you eligible ?</vt:lpstr>
      <vt:lpstr>About NISM :</vt:lpstr>
      <vt:lpstr>About ICAPITAL Academy:</vt:lpstr>
      <vt:lpstr>Do you want to know more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Mitali Verma</dc:creator>
  <cp:lastModifiedBy>Gauri</cp:lastModifiedBy>
  <cp:revision>27</cp:revision>
  <dcterms:created xsi:type="dcterms:W3CDTF">2026-03-02T11:25:51Z</dcterms:created>
  <dcterms:modified xsi:type="dcterms:W3CDTF">2026-03-06T08:04:21Z</dcterms:modified>
</cp:coreProperties>
</file>