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57" r:id="rId4"/>
    <p:sldId id="267" r:id="rId5"/>
    <p:sldId id="258" r:id="rId6"/>
    <p:sldId id="259" r:id="rId7"/>
    <p:sldId id="260" r:id="rId8"/>
    <p:sldId id="261" r:id="rId9"/>
    <p:sldId id="262" r:id="rId10"/>
    <p:sldId id="263" r:id="rId11"/>
    <p:sldId id="264"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3D0E2A-189D-4760-A82B-E0208091075F}"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692738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3D0E2A-189D-4760-A82B-E0208091075F}"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38481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3D0E2A-189D-4760-A82B-E0208091075F}"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569057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3D0E2A-189D-4760-A82B-E0208091075F}"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995080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3D0E2A-189D-4760-A82B-E0208091075F}" type="datetimeFigureOut">
              <a:rPr lang="en-IN" smtClean="0"/>
              <a:t>06-03-2026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3073735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3D0E2A-189D-4760-A82B-E0208091075F}" type="datetimeFigureOut">
              <a:rPr lang="en-IN" smtClean="0"/>
              <a:t>06-03-2026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114477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3D0E2A-189D-4760-A82B-E0208091075F}" type="datetimeFigureOut">
              <a:rPr lang="en-IN" smtClean="0"/>
              <a:t>06-03-2026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1927012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D0E2A-189D-4760-A82B-E0208091075F}"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601852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D0E2A-189D-4760-A82B-E0208091075F}"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2906580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D0E2A-189D-4760-A82B-E0208091075F}"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2020428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D0E2A-189D-4760-A82B-E0208091075F}"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23421771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D0E2A-189D-4760-A82B-E0208091075F}"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E2CF6B2-F613-4FFB-A923-281B9BC4566D}" type="slidenum">
              <a:rPr lang="en-IN" smtClean="0"/>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01890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D0E2A-189D-4760-A82B-E0208091075F}"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32806374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23D0E2A-189D-4760-A82B-E0208091075F}" type="datetimeFigureOut">
              <a:rPr lang="en-IN" smtClean="0"/>
              <a:t>06-03-2026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3562620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23D0E2A-189D-4760-A82B-E0208091075F}" type="datetimeFigureOut">
              <a:rPr lang="en-IN" smtClean="0"/>
              <a:t>06-03-2026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3153287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3D0E2A-189D-4760-A82B-E0208091075F}"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2439042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3D0E2A-189D-4760-A82B-E0208091075F}"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E2CF6B2-F613-4FFB-A923-281B9BC4566D}" type="slidenum">
              <a:rPr lang="en-IN" smtClean="0"/>
              <a:t>‹#›</a:t>
            </a:fld>
            <a:endParaRPr lang="en-IN"/>
          </a:p>
        </p:txBody>
      </p:sp>
    </p:spTree>
    <p:extLst>
      <p:ext uri="{BB962C8B-B14F-4D97-AF65-F5344CB8AC3E}">
        <p14:creationId xmlns:p14="http://schemas.microsoft.com/office/powerpoint/2010/main" val="3766876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23D0E2A-189D-4760-A82B-E0208091075F}" type="datetimeFigureOut">
              <a:rPr lang="en-IN" smtClean="0"/>
              <a:t>06-03-2026</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E2CF6B2-F613-4FFB-A923-281B9BC4566D}" type="slidenum">
              <a:rPr lang="en-IN" smtClean="0"/>
              <a:t>‹#›</a:t>
            </a:fld>
            <a:endParaRPr lang="en-IN"/>
          </a:p>
        </p:txBody>
      </p:sp>
    </p:spTree>
    <p:extLst>
      <p:ext uri="{BB962C8B-B14F-4D97-AF65-F5344CB8AC3E}">
        <p14:creationId xmlns:p14="http://schemas.microsoft.com/office/powerpoint/2010/main" val="351743529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D2C74C-42BF-D006-8E8C-5C988F66B4EF}"/>
              </a:ext>
            </a:extLst>
          </p:cNvPr>
          <p:cNvSpPr>
            <a:spLocks noGrp="1"/>
          </p:cNvSpPr>
          <p:nvPr>
            <p:ph type="title"/>
          </p:nvPr>
        </p:nvSpPr>
        <p:spPr>
          <a:xfrm>
            <a:off x="892594" y="2826647"/>
            <a:ext cx="10515600" cy="1325563"/>
          </a:xfrm>
        </p:spPr>
        <p:txBody>
          <a:bodyPr>
            <a:normAutofit fontScale="90000"/>
          </a:bodyPr>
          <a:lstStyle/>
          <a:p>
            <a:pPr algn="l">
              <a:lnSpc>
                <a:spcPct val="150000"/>
              </a:lnSpc>
            </a:pPr>
            <a:r>
              <a:rPr lang="en-US" sz="4400" b="1" cap="none" dirty="0">
                <a:latin typeface="Times New Roman" panose="02020603050405020304" pitchFamily="18" charset="0"/>
                <a:cs typeface="Times New Roman" panose="02020603050405020304" pitchFamily="18" charset="0"/>
              </a:rPr>
              <a:t>NISM-Series-V-B: </a:t>
            </a:r>
            <a:br>
              <a:rPr lang="en-US" sz="4400" b="1" cap="none" dirty="0">
                <a:latin typeface="Times New Roman" panose="02020603050405020304" pitchFamily="18" charset="0"/>
                <a:cs typeface="Times New Roman" panose="02020603050405020304" pitchFamily="18" charset="0"/>
              </a:rPr>
            </a:br>
            <a:r>
              <a:rPr lang="en-US" sz="4400" b="1" cap="none" dirty="0">
                <a:latin typeface="Times New Roman" panose="02020603050405020304" pitchFamily="18" charset="0"/>
                <a:cs typeface="Times New Roman" panose="02020603050405020304" pitchFamily="18" charset="0"/>
              </a:rPr>
              <a:t>Mutual Fund Foundation </a:t>
            </a:r>
            <a:br>
              <a:rPr lang="en-US" sz="4400" b="1" cap="none" dirty="0">
                <a:latin typeface="Times New Roman" panose="02020603050405020304" pitchFamily="18" charset="0"/>
                <a:cs typeface="Times New Roman" panose="02020603050405020304" pitchFamily="18" charset="0"/>
              </a:rPr>
            </a:br>
            <a:r>
              <a:rPr lang="en-US" sz="4400" b="1" cap="none" dirty="0">
                <a:latin typeface="Times New Roman" panose="02020603050405020304" pitchFamily="18" charset="0"/>
                <a:cs typeface="Times New Roman" panose="02020603050405020304" pitchFamily="18" charset="0"/>
              </a:rPr>
              <a:t>Certification </a:t>
            </a:r>
            <a:r>
              <a:rPr lang="en-US" sz="3600" b="1" cap="none" dirty="0">
                <a:solidFill>
                  <a:schemeClr val="tx2"/>
                </a:solidFill>
                <a:latin typeface="Times New Roman" panose="02020603050405020304" pitchFamily="18" charset="0"/>
                <a:cs typeface="Times New Roman" panose="02020603050405020304" pitchFamily="18" charset="0"/>
              </a:rPr>
              <a:t>(Training)</a:t>
            </a:r>
            <a:br>
              <a:rPr lang="en-IN" sz="3600" cap="none" dirty="0">
                <a:solidFill>
                  <a:schemeClr val="tx2"/>
                </a:solidFill>
                <a:latin typeface="Times New Roman" panose="02020603050405020304" pitchFamily="18" charset="0"/>
                <a:cs typeface="Times New Roman" panose="02020603050405020304" pitchFamily="18" charset="0"/>
              </a:rPr>
            </a:br>
            <a:endParaRPr lang="en-IN" sz="3600" cap="none" dirty="0">
              <a:solidFill>
                <a:schemeClr val="tx2"/>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3752D2B0-10DC-9D91-BE63-5E8F54EA42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9370" y="2842215"/>
            <a:ext cx="1168353" cy="1168353"/>
          </a:xfrm>
          <a:prstGeom prst="rect">
            <a:avLst/>
          </a:prstGeom>
        </p:spPr>
      </p:pic>
      <p:sp>
        <p:nvSpPr>
          <p:cNvPr id="3" name="TextBox 2">
            <a:extLst>
              <a:ext uri="{FF2B5EF4-FFF2-40B4-BE49-F238E27FC236}">
                <a16:creationId xmlns:a16="http://schemas.microsoft.com/office/drawing/2014/main" id="{6F1B218B-6F15-FAFF-DD16-285E0EDCE180}"/>
              </a:ext>
            </a:extLst>
          </p:cNvPr>
          <p:cNvSpPr txBox="1"/>
          <p:nvPr/>
        </p:nvSpPr>
        <p:spPr>
          <a:xfrm>
            <a:off x="9926436" y="4152210"/>
            <a:ext cx="6096000" cy="369332"/>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Scan for Register</a:t>
            </a:r>
            <a:endParaRPr lang="en-IN" sz="1800" b="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BBA26F30-64AF-81D6-C376-87C199130B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9678" y="881881"/>
            <a:ext cx="1249640" cy="1243045"/>
          </a:xfrm>
          <a:prstGeom prst="rect">
            <a:avLst/>
          </a:prstGeom>
        </p:spPr>
      </p:pic>
      <p:sp>
        <p:nvSpPr>
          <p:cNvPr id="6" name="TextBox 5">
            <a:extLst>
              <a:ext uri="{FF2B5EF4-FFF2-40B4-BE49-F238E27FC236}">
                <a16:creationId xmlns:a16="http://schemas.microsoft.com/office/drawing/2014/main" id="{B6CD67EE-7C73-EE99-B658-DFD53DCF71A2}"/>
              </a:ext>
            </a:extLst>
          </p:cNvPr>
          <p:cNvSpPr txBox="1"/>
          <p:nvPr/>
        </p:nvSpPr>
        <p:spPr>
          <a:xfrm>
            <a:off x="9926436" y="2257229"/>
            <a:ext cx="8551146" cy="400110"/>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Scan for </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FF0000"/>
                </a:solidFill>
                <a:latin typeface="Times New Roman" panose="02020603050405020304" pitchFamily="18" charset="0"/>
                <a:cs typeface="Times New Roman" panose="02020603050405020304" pitchFamily="18" charset="0"/>
              </a:rPr>
              <a:t>o</a:t>
            </a:r>
            <a:r>
              <a:rPr lang="en-US" sz="2000" b="1" dirty="0">
                <a:solidFill>
                  <a:srgbClr val="FFC000"/>
                </a:solidFill>
                <a:latin typeface="Times New Roman" panose="02020603050405020304" pitchFamily="18" charset="0"/>
                <a:cs typeface="Times New Roman" panose="02020603050405020304" pitchFamily="18" charset="0"/>
              </a:rPr>
              <a:t>o</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00B050"/>
                </a:solidFill>
                <a:latin typeface="Times New Roman" panose="02020603050405020304" pitchFamily="18" charset="0"/>
                <a:cs typeface="Times New Roman" panose="02020603050405020304" pitchFamily="18" charset="0"/>
              </a:rPr>
              <a:t>l</a:t>
            </a:r>
            <a:r>
              <a:rPr lang="en-US" sz="2000" b="1" dirty="0">
                <a:solidFill>
                  <a:srgbClr val="FF0000"/>
                </a:solidFill>
                <a:latin typeface="Times New Roman" panose="02020603050405020304" pitchFamily="18" charset="0"/>
                <a:cs typeface="Times New Roman" panose="02020603050405020304" pitchFamily="18" charset="0"/>
              </a:rPr>
              <a:t>e</a:t>
            </a:r>
            <a:endParaRPr lang="en-IN" sz="2000" b="1"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82130EB6-1B2D-F8AC-F26F-D686DA2C38DA}"/>
              </a:ext>
            </a:extLst>
          </p:cNvPr>
          <p:cNvSpPr txBox="1"/>
          <p:nvPr/>
        </p:nvSpPr>
        <p:spPr>
          <a:xfrm>
            <a:off x="892594" y="4849126"/>
            <a:ext cx="9239458" cy="523220"/>
          </a:xfrm>
          <a:prstGeom prst="rect">
            <a:avLst/>
          </a:prstGeom>
          <a:noFill/>
        </p:spPr>
        <p:txBody>
          <a:bodyPr wrap="square">
            <a:spAutoFit/>
          </a:bodyPr>
          <a:lstStyle/>
          <a:p>
            <a:r>
              <a:rPr lang="en-US" sz="2800" dirty="0">
                <a:solidFill>
                  <a:schemeClr val="accent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NISM Certification Examination - Mandated By SEBI</a:t>
            </a:r>
          </a:p>
        </p:txBody>
      </p:sp>
      <p:pic>
        <p:nvPicPr>
          <p:cNvPr id="9" name="Picture 8">
            <a:extLst>
              <a:ext uri="{FF2B5EF4-FFF2-40B4-BE49-F238E27FC236}">
                <a16:creationId xmlns:a16="http://schemas.microsoft.com/office/drawing/2014/main" id="{1DE22D0A-2280-FB75-61B5-6DD5654100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72" y="20232"/>
            <a:ext cx="1493871" cy="1493871"/>
          </a:xfrm>
          <a:prstGeom prst="rect">
            <a:avLst/>
          </a:prstGeom>
        </p:spPr>
      </p:pic>
    </p:spTree>
    <p:extLst>
      <p:ext uri="{BB962C8B-B14F-4D97-AF65-F5344CB8AC3E}">
        <p14:creationId xmlns:p14="http://schemas.microsoft.com/office/powerpoint/2010/main" val="2506853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D5D0C8-63FE-1485-0A24-1E3B203D5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324" y="137432"/>
            <a:ext cx="11703352" cy="6583136"/>
          </a:xfrm>
          <a:prstGeom prst="rect">
            <a:avLst/>
          </a:prstGeom>
        </p:spPr>
      </p:pic>
    </p:spTree>
    <p:extLst>
      <p:ext uri="{BB962C8B-B14F-4D97-AF65-F5344CB8AC3E}">
        <p14:creationId xmlns:p14="http://schemas.microsoft.com/office/powerpoint/2010/main" val="3995295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571759-7F08-D5C9-2C3B-3DA6534797E5}"/>
              </a:ext>
            </a:extLst>
          </p:cNvPr>
          <p:cNvSpPr>
            <a:spLocks noGrp="1"/>
          </p:cNvSpPr>
          <p:nvPr>
            <p:ph type="title"/>
          </p:nvPr>
        </p:nvSpPr>
        <p:spPr>
          <a:xfrm>
            <a:off x="913796" y="492130"/>
            <a:ext cx="10353761" cy="1326321"/>
          </a:xfrm>
        </p:spPr>
        <p:txBody>
          <a:bodyPr>
            <a:normAutofit/>
          </a:bodyPr>
          <a:lstStyle/>
          <a:p>
            <a:pPr algn="l"/>
            <a:r>
              <a:rPr lang="en-US" sz="4000" dirty="0">
                <a:latin typeface="Times New Roman" panose="02020603050405020304" pitchFamily="18" charset="0"/>
                <a:cs typeface="Times New Roman" panose="02020603050405020304" pitchFamily="18" charset="0"/>
              </a:rPr>
              <a:t>Key Highlights :</a:t>
            </a:r>
            <a:endParaRPr lang="en-IN" sz="40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0F838A1C-6B2C-497D-656B-85EE7406DA51}"/>
              </a:ext>
            </a:extLst>
          </p:cNvPr>
          <p:cNvSpPr>
            <a:spLocks noGrp="1"/>
          </p:cNvSpPr>
          <p:nvPr>
            <p:ph idx="1"/>
          </p:nvPr>
        </p:nvSpPr>
        <p:spPr>
          <a:xfrm>
            <a:off x="913191" y="2204219"/>
            <a:ext cx="10353762" cy="3695136"/>
          </a:xfrm>
        </p:spPr>
        <p:txBody>
          <a:bodyPr>
            <a:normAutofit/>
          </a:bodyPr>
          <a:lstStyle/>
          <a:p>
            <a:pPr algn="just">
              <a:buClr>
                <a:schemeClr val="tx1"/>
              </a:buClr>
            </a:pPr>
            <a:r>
              <a:rPr lang="en-US" sz="2400" dirty="0">
                <a:latin typeface="Times New Roman" panose="02020603050405020304" pitchFamily="18" charset="0"/>
                <a:cs typeface="Times New Roman" panose="02020603050405020304" pitchFamily="18" charset="0"/>
              </a:rPr>
              <a:t> Training Session :  Online Live Interactive Sessions + Online Self – paced.</a:t>
            </a:r>
          </a:p>
          <a:p>
            <a:pPr algn="just">
              <a:buClr>
                <a:schemeClr val="tx1"/>
              </a:buClr>
            </a:pPr>
            <a:r>
              <a:rPr lang="en-US" sz="2400" dirty="0">
                <a:latin typeface="Times New Roman" panose="02020603050405020304" pitchFamily="18" charset="0"/>
                <a:cs typeface="Times New Roman" panose="02020603050405020304" pitchFamily="18" charset="0"/>
              </a:rPr>
              <a:t> Duration : 18 Hours+ </a:t>
            </a:r>
          </a:p>
          <a:p>
            <a:pPr algn="just">
              <a:buClr>
                <a:schemeClr val="tx1"/>
              </a:buClr>
            </a:pPr>
            <a:r>
              <a:rPr lang="en-US" sz="2400" dirty="0">
                <a:latin typeface="Times New Roman" panose="02020603050405020304" pitchFamily="18" charset="0"/>
                <a:cs typeface="Times New Roman" panose="02020603050405020304" pitchFamily="18" charset="0"/>
              </a:rPr>
              <a:t> Faculty : 20+ years of experience.</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6914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95B3BC-4F9C-E01C-CD0F-9F8725A63B6F}"/>
              </a:ext>
            </a:extLst>
          </p:cNvPr>
          <p:cNvSpPr txBox="1"/>
          <p:nvPr/>
        </p:nvSpPr>
        <p:spPr>
          <a:xfrm>
            <a:off x="934065" y="719054"/>
            <a:ext cx="6096000" cy="1446550"/>
          </a:xfrm>
          <a:prstGeom prst="rect">
            <a:avLst/>
          </a:prstGeom>
          <a:noFill/>
        </p:spPr>
        <p:txBody>
          <a:bodyPr wrap="square">
            <a:spAutoFit/>
          </a:bodyPr>
          <a:lstStyle/>
          <a:p>
            <a:r>
              <a:rPr lang="en-IN" sz="4400" b="1" dirty="0">
                <a:effectLst/>
                <a:latin typeface="Times New Roman" panose="02020603050405020304" pitchFamily="18" charset="0"/>
                <a:cs typeface="Times New Roman" panose="02020603050405020304" pitchFamily="18" charset="0"/>
              </a:rPr>
              <a:t>Curriculum :</a:t>
            </a:r>
            <a:br>
              <a:rPr lang="en-IN" sz="4400" b="1" dirty="0">
                <a:effectLst/>
                <a:latin typeface="Times New Roman" panose="02020603050405020304" pitchFamily="18" charset="0"/>
                <a:cs typeface="Times New Roman" panose="02020603050405020304" pitchFamily="18" charset="0"/>
              </a:rPr>
            </a:br>
            <a:endParaRPr lang="en-IN" sz="4400"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2A66D2EA-B6D7-DC0B-528A-3E62BE8864A6}"/>
              </a:ext>
            </a:extLst>
          </p:cNvPr>
          <p:cNvSpPr txBox="1"/>
          <p:nvPr/>
        </p:nvSpPr>
        <p:spPr>
          <a:xfrm>
            <a:off x="1032387" y="1556150"/>
            <a:ext cx="6096000" cy="4524315"/>
          </a:xfrm>
          <a:prstGeom prst="rect">
            <a:avLst/>
          </a:prstGeom>
          <a:noFill/>
        </p:spPr>
        <p:txBody>
          <a:bodyPr wrap="square">
            <a:spAutoFit/>
          </a:bodyPr>
          <a:lstStyle/>
          <a:p>
            <a:pPr marL="342900" indent="-342900">
              <a:buFont typeface="Arial" panose="020B0604020202020204" pitchFamily="34" charset="0"/>
              <a:buChar char="•"/>
            </a:pPr>
            <a:r>
              <a:rPr lang="en-IN" sz="2400" dirty="0">
                <a:effectLst/>
                <a:latin typeface="Times New Roman" panose="02020603050405020304" pitchFamily="18" charset="0"/>
                <a:cs typeface="Times New Roman" panose="02020603050405020304" pitchFamily="18" charset="0"/>
              </a:rPr>
              <a:t>Investment Landscape</a:t>
            </a:r>
          </a:p>
          <a:p>
            <a:pPr marL="342900" indent="-342900">
              <a:buFont typeface="Arial" panose="020B0604020202020204" pitchFamily="34" charset="0"/>
              <a:buChar char="•"/>
            </a:pPr>
            <a:r>
              <a:rPr lang="en-US" sz="2400" dirty="0">
                <a:effectLst/>
                <a:latin typeface="Times New Roman" panose="02020603050405020304" pitchFamily="18" charset="0"/>
                <a:cs typeface="Times New Roman" panose="02020603050405020304" pitchFamily="18" charset="0"/>
              </a:rPr>
              <a:t>Concept and Role of a Mutual Fund</a:t>
            </a:r>
          </a:p>
          <a:p>
            <a:pPr marL="342900" indent="-342900">
              <a:buFont typeface="Arial" panose="020B0604020202020204" pitchFamily="34" charset="0"/>
              <a:buChar char="•"/>
            </a:pPr>
            <a:r>
              <a:rPr lang="en-US" sz="2400" dirty="0">
                <a:effectLst/>
                <a:latin typeface="Times New Roman" panose="02020603050405020304" pitchFamily="18" charset="0"/>
                <a:cs typeface="Times New Roman" panose="02020603050405020304" pitchFamily="18" charset="0"/>
              </a:rPr>
              <a:t>Legal Structure of Mutual Funds in India</a:t>
            </a:r>
          </a:p>
          <a:p>
            <a:pPr marL="342900" indent="-342900">
              <a:buFont typeface="Arial" panose="020B0604020202020204" pitchFamily="34" charset="0"/>
              <a:buChar char="•"/>
            </a:pPr>
            <a:r>
              <a:rPr lang="en-US" sz="2400" dirty="0">
                <a:effectLst/>
                <a:latin typeface="Times New Roman" panose="02020603050405020304" pitchFamily="18" charset="0"/>
                <a:cs typeface="Times New Roman" panose="02020603050405020304" pitchFamily="18" charset="0"/>
              </a:rPr>
              <a:t>Mutual Fund Products for the New Cadre of Distributors</a:t>
            </a:r>
          </a:p>
          <a:p>
            <a:pPr marL="342900" indent="-342900">
              <a:buFont typeface="Arial" panose="020B0604020202020204" pitchFamily="34" charset="0"/>
              <a:buChar char="•"/>
            </a:pPr>
            <a:r>
              <a:rPr lang="en-IN" sz="2400" dirty="0">
                <a:effectLst/>
                <a:latin typeface="Times New Roman" panose="02020603050405020304" pitchFamily="18" charset="0"/>
                <a:cs typeface="Times New Roman" panose="02020603050405020304" pitchFamily="18" charset="0"/>
              </a:rPr>
              <a:t>Scheme Related Information</a:t>
            </a:r>
          </a:p>
          <a:p>
            <a:pPr marL="342900" indent="-342900">
              <a:buFont typeface="Arial" panose="020B0604020202020204" pitchFamily="34" charset="0"/>
              <a:buChar char="•"/>
            </a:pPr>
            <a:r>
              <a:rPr lang="en-US" sz="2400" dirty="0">
                <a:effectLst/>
                <a:latin typeface="Times New Roman" panose="02020603050405020304" pitchFamily="18" charset="0"/>
                <a:cs typeface="Times New Roman" panose="02020603050405020304" pitchFamily="18" charset="0"/>
              </a:rPr>
              <a:t>Fund Distribution and Channel Management Practices</a:t>
            </a:r>
          </a:p>
          <a:p>
            <a:pPr marL="342900" indent="-342900">
              <a:buFont typeface="Arial" panose="020B0604020202020204" pitchFamily="34" charset="0"/>
              <a:buChar char="•"/>
            </a:pPr>
            <a:r>
              <a:rPr lang="en-US" sz="2400" dirty="0">
                <a:effectLst/>
                <a:latin typeface="Times New Roman" panose="02020603050405020304" pitchFamily="18" charset="0"/>
                <a:cs typeface="Times New Roman" panose="02020603050405020304" pitchFamily="18" charset="0"/>
              </a:rPr>
              <a:t>Performance of Mutual Funds</a:t>
            </a:r>
          </a:p>
          <a:p>
            <a:pPr marL="342900" indent="-342900">
              <a:buFont typeface="Arial" panose="020B0604020202020204" pitchFamily="34" charset="0"/>
              <a:buChar char="•"/>
            </a:pPr>
            <a:r>
              <a:rPr lang="en-IN" sz="2400" dirty="0">
                <a:effectLst/>
                <a:latin typeface="Times New Roman" panose="02020603050405020304" pitchFamily="18" charset="0"/>
                <a:cs typeface="Times New Roman" panose="02020603050405020304" pitchFamily="18" charset="0"/>
              </a:rPr>
              <a:t>Taxation</a:t>
            </a:r>
          </a:p>
          <a:p>
            <a:pPr marL="342900" indent="-342900">
              <a:buFont typeface="Arial" panose="020B0604020202020204" pitchFamily="34" charset="0"/>
              <a:buChar char="•"/>
            </a:pPr>
            <a:r>
              <a:rPr lang="en-IN" sz="2400" dirty="0">
                <a:effectLst/>
                <a:latin typeface="Times New Roman" panose="02020603050405020304" pitchFamily="18" charset="0"/>
                <a:cs typeface="Times New Roman" panose="02020603050405020304" pitchFamily="18" charset="0"/>
              </a:rPr>
              <a:t>Investor Services</a:t>
            </a:r>
          </a:p>
          <a:p>
            <a:pPr marL="342900" indent="-342900">
              <a:buFont typeface="Arial" panose="020B0604020202020204" pitchFamily="34" charset="0"/>
              <a:buChar char="•"/>
            </a:pPr>
            <a:r>
              <a:rPr lang="en-US" sz="2400">
                <a:effectLst/>
                <a:latin typeface="Times New Roman" panose="02020603050405020304" pitchFamily="18" charset="0"/>
                <a:cs typeface="Times New Roman" panose="02020603050405020304" pitchFamily="18" charset="0"/>
              </a:rPr>
              <a:t>Legal </a:t>
            </a:r>
            <a:r>
              <a:rPr lang="en-US" sz="2400" dirty="0">
                <a:effectLst/>
                <a:latin typeface="Times New Roman" panose="02020603050405020304" pitchFamily="18" charset="0"/>
                <a:cs typeface="Times New Roman" panose="02020603050405020304" pitchFamily="18" charset="0"/>
              </a:rPr>
              <a:t>and Regulatory Environment</a:t>
            </a:r>
            <a:endParaRPr lang="en-IN" sz="24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7034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474FAD-3C73-AAB7-DEA5-8FF259D520A1}"/>
              </a:ext>
            </a:extLst>
          </p:cNvPr>
          <p:cNvSpPr>
            <a:spLocks noGrp="1"/>
          </p:cNvSpPr>
          <p:nvPr>
            <p:ph type="title"/>
          </p:nvPr>
        </p:nvSpPr>
        <p:spPr/>
        <p:txBody>
          <a:bodyPr>
            <a:normAutofit/>
          </a:bodyPr>
          <a:lstStyle/>
          <a:p>
            <a:pPr algn="l"/>
            <a:r>
              <a:rPr lang="en-US" sz="4000" dirty="0">
                <a:effectLst/>
                <a:latin typeface="Times New Roman" panose="02020603050405020304" pitchFamily="18" charset="0"/>
                <a:cs typeface="Times New Roman" panose="02020603050405020304" pitchFamily="18" charset="0"/>
              </a:rPr>
              <a:t>Study Materials: </a:t>
            </a:r>
            <a:br>
              <a:rPr lang="en-IN" sz="4000" dirty="0">
                <a:effectLst/>
                <a:latin typeface="Times New Roman" panose="02020603050405020304" pitchFamily="18" charset="0"/>
                <a:cs typeface="Times New Roman" panose="02020603050405020304" pitchFamily="18" charset="0"/>
              </a:rPr>
            </a:br>
            <a:endParaRPr lang="en-IN" sz="40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66A8247A-8B56-8466-AA4A-D226C4C7F3C7}"/>
              </a:ext>
            </a:extLst>
          </p:cNvPr>
          <p:cNvSpPr>
            <a:spLocks noGrp="1"/>
          </p:cNvSpPr>
          <p:nvPr>
            <p:ph idx="1"/>
          </p:nvPr>
        </p:nvSpPr>
        <p:spPr/>
        <p:txBody>
          <a:bodyPr/>
          <a:lstStyle/>
          <a:p>
            <a:pPr lvl="0" algn="just">
              <a:buClr>
                <a:schemeClr val="tx1"/>
              </a:buClr>
            </a:pPr>
            <a:r>
              <a:rPr lang="en-US" sz="2400" dirty="0">
                <a:effectLst/>
                <a:latin typeface="Times New Roman" panose="02020603050405020304" pitchFamily="18" charset="0"/>
                <a:cs typeface="Times New Roman" panose="02020603050405020304" pitchFamily="18" charset="0"/>
              </a:rPr>
              <a:t> Recording available of online live sessions (for 90 days)</a:t>
            </a:r>
            <a:endParaRPr lang="en-IN" sz="2400" dirty="0">
              <a:effectLst/>
              <a:latin typeface="Times New Roman" panose="02020603050405020304" pitchFamily="18" charset="0"/>
              <a:cs typeface="Times New Roman" panose="02020603050405020304" pitchFamily="18" charset="0"/>
            </a:endParaRPr>
          </a:p>
          <a:p>
            <a:pPr lvl="0" algn="just">
              <a:buClr>
                <a:schemeClr val="tx1"/>
              </a:buClr>
            </a:pPr>
            <a:r>
              <a:rPr lang="en-US" sz="2400" dirty="0">
                <a:effectLst/>
                <a:latin typeface="Times New Roman" panose="02020603050405020304" pitchFamily="18" charset="0"/>
                <a:cs typeface="Times New Roman" panose="02020603050405020304" pitchFamily="18" charset="0"/>
              </a:rPr>
              <a:t> PPTs (400+ slides), PDFs &amp; Excel spreadsheets. </a:t>
            </a:r>
            <a:endParaRPr lang="en-IN" sz="2400" dirty="0">
              <a:effectLst/>
              <a:latin typeface="Times New Roman" panose="02020603050405020304" pitchFamily="18" charset="0"/>
              <a:cs typeface="Times New Roman" panose="02020603050405020304" pitchFamily="18" charset="0"/>
            </a:endParaRPr>
          </a:p>
          <a:p>
            <a:pPr lvl="0" algn="just">
              <a:buClr>
                <a:schemeClr val="tx1"/>
              </a:buClr>
            </a:pPr>
            <a:r>
              <a:rPr lang="en-US" sz="2400" dirty="0">
                <a:effectLst/>
                <a:latin typeface="Times New Roman" panose="02020603050405020304" pitchFamily="18" charset="0"/>
                <a:cs typeface="Times New Roman" panose="02020603050405020304" pitchFamily="18" charset="0"/>
              </a:rPr>
              <a:t> 500+ MCQs with explanation</a:t>
            </a:r>
            <a:endParaRPr lang="en-IN" sz="2400" dirty="0">
              <a:effectLst/>
              <a:latin typeface="Times New Roman" panose="02020603050405020304" pitchFamily="18" charset="0"/>
              <a:cs typeface="Times New Roman" panose="02020603050405020304" pitchFamily="18" charset="0"/>
            </a:endParaRPr>
          </a:p>
          <a:p>
            <a:pPr lvl="0" algn="just">
              <a:buClr>
                <a:schemeClr val="tx1"/>
              </a:buClr>
            </a:pPr>
            <a:r>
              <a:rPr lang="en-US" sz="2400" dirty="0">
                <a:effectLst/>
                <a:latin typeface="Times New Roman" panose="02020603050405020304" pitchFamily="18" charset="0"/>
                <a:cs typeface="Times New Roman" panose="02020603050405020304" pitchFamily="18" charset="0"/>
              </a:rPr>
              <a:t> Quick revision summary notes.</a:t>
            </a:r>
            <a:endParaRPr lang="en-IN" sz="2400" dirty="0">
              <a:effectLst/>
              <a:latin typeface="Times New Roman" panose="02020603050405020304" pitchFamily="18" charset="0"/>
              <a:cs typeface="Times New Roman" panose="02020603050405020304" pitchFamily="18" charset="0"/>
            </a:endParaRPr>
          </a:p>
          <a:p>
            <a:pPr lvl="0" algn="just">
              <a:buClr>
                <a:schemeClr val="tx1"/>
              </a:buClr>
            </a:pPr>
            <a:r>
              <a:rPr lang="en-US" sz="2400" dirty="0">
                <a:effectLst/>
                <a:latin typeface="Times New Roman" panose="02020603050405020304" pitchFamily="18" charset="0"/>
                <a:cs typeface="Times New Roman" panose="02020603050405020304" pitchFamily="18" charset="0"/>
              </a:rPr>
              <a:t> Career Guidance/Counseling</a:t>
            </a:r>
            <a:endParaRPr lang="en-IN" sz="2400" dirty="0">
              <a:effectLst/>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805065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6" name="Picture 5" descr="A page in a planner">
            <a:extLst>
              <a:ext uri="{FF2B5EF4-FFF2-40B4-BE49-F238E27FC236}">
                <a16:creationId xmlns:a16="http://schemas.microsoft.com/office/drawing/2014/main" id="{8EAA95F3-FE17-BB8C-90D7-891254AFAA80}"/>
              </a:ext>
            </a:extLst>
          </p:cNvPr>
          <p:cNvPicPr>
            <a:picLocks noChangeAspect="1"/>
          </p:cNvPicPr>
          <p:nvPr/>
        </p:nvPicPr>
        <p:blipFill>
          <a:blip r:embed="rId3">
            <a:alphaModFix amt="35000"/>
          </a:blip>
          <a:srcRect t="1772" b="13983"/>
          <a:stretch>
            <a:fillRect/>
          </a:stretch>
        </p:blipFill>
        <p:spPr>
          <a:xfrm>
            <a:off x="-5315" y="0"/>
            <a:ext cx="12191980" cy="6855970"/>
          </a:xfrm>
          <a:prstGeom prst="rect">
            <a:avLst/>
          </a:prstGeom>
        </p:spPr>
      </p:pic>
      <p:sp>
        <p:nvSpPr>
          <p:cNvPr id="10" name="Rectangle 9">
            <a:extLst>
              <a:ext uri="{FF2B5EF4-FFF2-40B4-BE49-F238E27FC236}">
                <a16:creationId xmlns:a16="http://schemas.microsoft.com/office/drawing/2014/main" id="{4DE0D6BE-330A-422D-9BD9-1E18F73C6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BAF7C11F-B359-5EB3-3BE4-4341225FDEDE}"/>
              </a:ext>
            </a:extLst>
          </p:cNvPr>
          <p:cNvSpPr>
            <a:spLocks noGrp="1"/>
          </p:cNvSpPr>
          <p:nvPr>
            <p:ph type="title"/>
          </p:nvPr>
        </p:nvSpPr>
        <p:spPr>
          <a:xfrm>
            <a:off x="913796" y="609600"/>
            <a:ext cx="6079858" cy="1326321"/>
          </a:xfrm>
        </p:spPr>
        <p:txBody>
          <a:bodyPr>
            <a:normAutofit/>
          </a:bodyPr>
          <a:lstStyle/>
          <a:p>
            <a:r>
              <a:rPr lang="en-US" sz="4000" dirty="0">
                <a:effectLst/>
                <a:latin typeface="Times New Roman" panose="02020603050405020304" pitchFamily="18" charset="0"/>
                <a:cs typeface="Times New Roman" panose="02020603050405020304" pitchFamily="18" charset="0"/>
              </a:rPr>
              <a:t>Assessment Details:</a:t>
            </a:r>
            <a:br>
              <a:rPr lang="en-IN" sz="4000" dirty="0">
                <a:effectLst/>
                <a:latin typeface="Times New Roman" panose="02020603050405020304" pitchFamily="18" charset="0"/>
                <a:cs typeface="Times New Roman" panose="02020603050405020304" pitchFamily="18" charset="0"/>
              </a:rPr>
            </a:br>
            <a:endParaRPr lang="en-IN" sz="40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C1FAEE4D-7329-DB2C-D303-A01F69E434AB}"/>
              </a:ext>
            </a:extLst>
          </p:cNvPr>
          <p:cNvSpPr>
            <a:spLocks noGrp="1"/>
          </p:cNvSpPr>
          <p:nvPr>
            <p:ph idx="1"/>
          </p:nvPr>
        </p:nvSpPr>
        <p:spPr>
          <a:xfrm>
            <a:off x="913795" y="2096064"/>
            <a:ext cx="4965895" cy="3695136"/>
          </a:xfrm>
        </p:spPr>
        <p:txBody>
          <a:bodyPr>
            <a:normAutofit/>
          </a:bodyPr>
          <a:lstStyle/>
          <a:p>
            <a:pPr lvl="0" algn="just">
              <a:buClr>
                <a:schemeClr val="tx1"/>
              </a:buClr>
            </a:pPr>
            <a:r>
              <a:rPr lang="en-IN" sz="2800" dirty="0">
                <a:effectLst/>
                <a:latin typeface="Times New Roman" panose="02020603050405020304" pitchFamily="18" charset="0"/>
                <a:cs typeface="Times New Roman" panose="02020603050405020304" pitchFamily="18" charset="0"/>
              </a:rPr>
              <a:t> 50 MCQs of 1 mark each</a:t>
            </a:r>
          </a:p>
          <a:p>
            <a:pPr lvl="0" algn="just">
              <a:buClr>
                <a:schemeClr val="tx1"/>
              </a:buClr>
            </a:pPr>
            <a:r>
              <a:rPr lang="en-IN" sz="2800" dirty="0">
                <a:effectLst/>
                <a:latin typeface="Times New Roman" panose="02020603050405020304" pitchFamily="18" charset="0"/>
                <a:cs typeface="Times New Roman" panose="02020603050405020304" pitchFamily="18" charset="0"/>
              </a:rPr>
              <a:t> Duration: 2 hours</a:t>
            </a:r>
          </a:p>
          <a:p>
            <a:pPr lvl="0" algn="just">
              <a:buClr>
                <a:schemeClr val="tx1"/>
              </a:buClr>
            </a:pPr>
            <a:r>
              <a:rPr lang="en-IN" sz="2800" dirty="0">
                <a:effectLst/>
                <a:latin typeface="Times New Roman" panose="02020603050405020304" pitchFamily="18" charset="0"/>
                <a:cs typeface="Times New Roman" panose="02020603050405020304" pitchFamily="18" charset="0"/>
              </a:rPr>
              <a:t> Passing score: 50%</a:t>
            </a:r>
          </a:p>
          <a:p>
            <a:pPr lvl="0" algn="just">
              <a:buClr>
                <a:schemeClr val="tx1"/>
              </a:buClr>
            </a:pPr>
            <a:r>
              <a:rPr lang="en-US" sz="2800" dirty="0">
                <a:effectLst/>
                <a:latin typeface="Times New Roman" panose="02020603050405020304" pitchFamily="18" charset="0"/>
                <a:cs typeface="Times New Roman" panose="02020603050405020304" pitchFamily="18" charset="0"/>
              </a:rPr>
              <a:t> Negative Marking: NIL</a:t>
            </a:r>
            <a:endParaRPr lang="en-IN" sz="2800" dirty="0">
              <a:effectLst/>
              <a:latin typeface="Times New Roman" panose="02020603050405020304" pitchFamily="18" charset="0"/>
              <a:cs typeface="Times New Roman" panose="02020603050405020304" pitchFamily="18" charset="0"/>
            </a:endParaRPr>
          </a:p>
          <a:p>
            <a:pPr lvl="0" algn="just">
              <a:buClr>
                <a:schemeClr val="tx1"/>
              </a:buClr>
            </a:pPr>
            <a:r>
              <a:rPr lang="en-IN" sz="2800" dirty="0">
                <a:effectLst/>
                <a:latin typeface="Times New Roman" panose="02020603050405020304" pitchFamily="18" charset="0"/>
                <a:cs typeface="Times New Roman" panose="02020603050405020304" pitchFamily="18" charset="0"/>
              </a:rPr>
              <a:t> Certificate Validity: 3 years</a:t>
            </a:r>
          </a:p>
          <a:p>
            <a:pPr marL="0" indent="0">
              <a:buNone/>
            </a:pPr>
            <a:endParaRPr lang="en-IN" dirty="0">
              <a:effectLst/>
            </a:endParaRPr>
          </a:p>
        </p:txBody>
      </p:sp>
    </p:spTree>
    <p:extLst>
      <p:ext uri="{BB962C8B-B14F-4D97-AF65-F5344CB8AC3E}">
        <p14:creationId xmlns:p14="http://schemas.microsoft.com/office/powerpoint/2010/main" val="3003363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4F6F5-1F96-C590-B126-5377D9FFD9C2}"/>
              </a:ext>
            </a:extLst>
          </p:cNvPr>
          <p:cNvSpPr>
            <a:spLocks noGrp="1"/>
          </p:cNvSpPr>
          <p:nvPr>
            <p:ph type="title"/>
          </p:nvPr>
        </p:nvSpPr>
        <p:spPr>
          <a:xfrm>
            <a:off x="913795" y="609600"/>
            <a:ext cx="11083937" cy="1326321"/>
          </a:xfrm>
        </p:spPr>
        <p:txBody>
          <a:bodyPr>
            <a:noAutofit/>
          </a:bodyPr>
          <a:lstStyle/>
          <a:p>
            <a:pPr algn="l"/>
            <a:r>
              <a:rPr lang="en-US" sz="4000" dirty="0">
                <a:effectLst/>
                <a:latin typeface="Times New Roman" panose="02020603050405020304" pitchFamily="18" charset="0"/>
                <a:cs typeface="Times New Roman" panose="02020603050405020304" pitchFamily="18" charset="0"/>
              </a:rPr>
              <a:t>Upon successful completion of the training, candidates will :</a:t>
            </a:r>
            <a:br>
              <a:rPr lang="en-IN" sz="4000" dirty="0">
                <a:effectLst/>
                <a:latin typeface="Times New Roman" panose="02020603050405020304" pitchFamily="18" charset="0"/>
                <a:cs typeface="Times New Roman" panose="02020603050405020304" pitchFamily="18" charset="0"/>
              </a:rPr>
            </a:b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01F4406-4D55-DBE4-1FCE-5AE34085A524}"/>
              </a:ext>
            </a:extLst>
          </p:cNvPr>
          <p:cNvSpPr>
            <a:spLocks noGrp="1"/>
          </p:cNvSpPr>
          <p:nvPr>
            <p:ph idx="1"/>
          </p:nvPr>
        </p:nvSpPr>
        <p:spPr/>
        <p:txBody>
          <a:bodyPr>
            <a:normAutofit lnSpcReduction="10000"/>
          </a:bodyPr>
          <a:lstStyle/>
          <a:p>
            <a:pPr lvl="0" algn="just">
              <a:buClr>
                <a:schemeClr val="tx1"/>
              </a:buClr>
            </a:pPr>
            <a:r>
              <a:rPr lang="en-IN" sz="2400" dirty="0">
                <a:effectLst/>
                <a:latin typeface="Times New Roman" panose="02020603050405020304" pitchFamily="18" charset="0"/>
                <a:cs typeface="Times New Roman" panose="02020603050405020304" pitchFamily="18" charset="0"/>
              </a:rPr>
              <a:t>Know the basics of mutual funds, their role and structure, different kinds of mutual fund schemes and their features.</a:t>
            </a:r>
          </a:p>
          <a:p>
            <a:pPr lvl="0" algn="just">
              <a:buClr>
                <a:schemeClr val="tx1"/>
              </a:buClr>
            </a:pPr>
            <a:r>
              <a:rPr lang="en-IN" sz="2400" dirty="0">
                <a:effectLst/>
                <a:latin typeface="Times New Roman" panose="02020603050405020304" pitchFamily="18" charset="0"/>
                <a:cs typeface="Times New Roman" panose="02020603050405020304" pitchFamily="18" charset="0"/>
              </a:rPr>
              <a:t>Know how mutual funds are distributed in the market-place, how specified schemes are to be evaluated and how suitable schemes can be recommended by this cadre of distributors to prospective investors.</a:t>
            </a:r>
          </a:p>
          <a:p>
            <a:pPr lvl="0" algn="just">
              <a:buClr>
                <a:schemeClr val="tx1"/>
              </a:buClr>
            </a:pPr>
            <a:r>
              <a:rPr lang="en-IN" sz="2400" dirty="0">
                <a:effectLst/>
                <a:latin typeface="Times New Roman" panose="02020603050405020304" pitchFamily="18" charset="0"/>
                <a:cs typeface="Times New Roman" panose="02020603050405020304" pitchFamily="18" charset="0"/>
              </a:rPr>
              <a:t>Know the rules and regulations related to the distribution of specified products.</a:t>
            </a:r>
          </a:p>
          <a:p>
            <a:pPr lvl="0" algn="just">
              <a:buClr>
                <a:schemeClr val="tx1"/>
              </a:buClr>
            </a:pPr>
            <a:r>
              <a:rPr lang="en-IN" sz="2400" dirty="0">
                <a:effectLst/>
                <a:latin typeface="Times New Roman" panose="02020603050405020304" pitchFamily="18" charset="0"/>
                <a:cs typeface="Times New Roman" panose="02020603050405020304" pitchFamily="18" charset="0"/>
              </a:rPr>
              <a:t>Know the basics of financial planning as an approach to investing in mutual funds.</a:t>
            </a:r>
          </a:p>
          <a:p>
            <a:pPr marL="0" indent="0">
              <a:buNone/>
            </a:pPr>
            <a:endParaRPr lang="en-IN" dirty="0">
              <a:effectLst/>
            </a:endParaRPr>
          </a:p>
        </p:txBody>
      </p:sp>
    </p:spTree>
    <p:extLst>
      <p:ext uri="{BB962C8B-B14F-4D97-AF65-F5344CB8AC3E}">
        <p14:creationId xmlns:p14="http://schemas.microsoft.com/office/powerpoint/2010/main" val="2210549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6586C-136C-5E27-BE0D-7001CAF9CDF8}"/>
              </a:ext>
            </a:extLst>
          </p:cNvPr>
          <p:cNvSpPr>
            <a:spLocks noGrp="1"/>
          </p:cNvSpPr>
          <p:nvPr>
            <p:ph type="title"/>
          </p:nvPr>
        </p:nvSpPr>
        <p:spPr>
          <a:xfrm>
            <a:off x="608995" y="235974"/>
            <a:ext cx="10353761" cy="1326321"/>
          </a:xfrm>
        </p:spPr>
        <p:txBody>
          <a:bodyPr>
            <a:normAutofit/>
          </a:bodyPr>
          <a:lstStyle/>
          <a:p>
            <a:pPr algn="l"/>
            <a:r>
              <a:rPr lang="en-US" sz="4000" dirty="0">
                <a:latin typeface="Times New Roman" panose="02020603050405020304" pitchFamily="18" charset="0"/>
                <a:cs typeface="Times New Roman" panose="02020603050405020304" pitchFamily="18" charset="0"/>
              </a:rPr>
              <a:t>Are you eligible </a:t>
            </a:r>
            <a:r>
              <a:rPr lang="en-US" sz="4000" dirty="0">
                <a:solidFill>
                  <a:srgbClr val="FF0000"/>
                </a:solidFill>
                <a:latin typeface="Times New Roman" panose="02020603050405020304" pitchFamily="18" charset="0"/>
                <a:cs typeface="Times New Roman" panose="02020603050405020304" pitchFamily="18" charset="0"/>
              </a:rPr>
              <a:t>?</a:t>
            </a:r>
            <a:endParaRPr lang="en-IN" sz="40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7EF6C28-381C-FFB4-AB62-671CF9F9EBD5}"/>
              </a:ext>
            </a:extLst>
          </p:cNvPr>
          <p:cNvSpPr>
            <a:spLocks noGrp="1"/>
          </p:cNvSpPr>
          <p:nvPr>
            <p:ph idx="1"/>
          </p:nvPr>
        </p:nvSpPr>
        <p:spPr>
          <a:xfrm>
            <a:off x="677821" y="1476632"/>
            <a:ext cx="11081560" cy="3695136"/>
          </a:xfrm>
        </p:spPr>
        <p:txBody>
          <a:bodyPr>
            <a:noAutofit/>
          </a:bodyPr>
          <a:lstStyle/>
          <a:p>
            <a:pPr marL="0" indent="0" algn="just">
              <a:buNone/>
            </a:pPr>
            <a:r>
              <a:rPr lang="en-US" sz="2400" dirty="0">
                <a:effectLst/>
                <a:latin typeface="Times New Roman" panose="02020603050405020304" pitchFamily="18" charset="0"/>
                <a:cs typeface="Times New Roman" panose="02020603050405020304" pitchFamily="18" charset="0"/>
              </a:rPr>
              <a:t>The following persons can take NISM-Series-V-B: Mutual Fund Foundation Certification Examination:</a:t>
            </a:r>
            <a:endParaRPr lang="en-IN" sz="2400" b="1" dirty="0">
              <a:effectLst/>
              <a:latin typeface="Times New Roman" panose="02020603050405020304" pitchFamily="18" charset="0"/>
              <a:cs typeface="Times New Roman" panose="02020603050405020304" pitchFamily="18" charset="0"/>
            </a:endParaRPr>
          </a:p>
          <a:p>
            <a:pPr lvl="0" algn="just"/>
            <a:r>
              <a:rPr lang="en-US" sz="2400" dirty="0">
                <a:effectLst/>
                <a:latin typeface="Times New Roman" panose="02020603050405020304" pitchFamily="18" charset="0"/>
                <a:cs typeface="Times New Roman" panose="02020603050405020304" pitchFamily="18" charset="0"/>
              </a:rPr>
              <a:t>Postal agents</a:t>
            </a:r>
            <a:endParaRPr lang="en-IN" sz="2400" b="1" dirty="0">
              <a:effectLst/>
              <a:latin typeface="Times New Roman" panose="02020603050405020304" pitchFamily="18" charset="0"/>
              <a:cs typeface="Times New Roman" panose="02020603050405020304" pitchFamily="18" charset="0"/>
            </a:endParaRPr>
          </a:p>
          <a:p>
            <a:pPr lvl="0" algn="just"/>
            <a:r>
              <a:rPr lang="en-US" sz="2400" dirty="0">
                <a:effectLst/>
                <a:latin typeface="Times New Roman" panose="02020603050405020304" pitchFamily="18" charset="0"/>
                <a:cs typeface="Times New Roman" panose="02020603050405020304" pitchFamily="18" charset="0"/>
              </a:rPr>
              <a:t>Retired government and semi-government officials (class III and above or equivalent) with a service of at least 10 years</a:t>
            </a:r>
            <a:endParaRPr lang="en-IN" sz="2400" b="1" dirty="0">
              <a:effectLst/>
              <a:latin typeface="Times New Roman" panose="02020603050405020304" pitchFamily="18" charset="0"/>
              <a:cs typeface="Times New Roman" panose="02020603050405020304" pitchFamily="18" charset="0"/>
            </a:endParaRPr>
          </a:p>
          <a:p>
            <a:pPr lvl="0" algn="just"/>
            <a:r>
              <a:rPr lang="en-US" sz="2400" dirty="0">
                <a:effectLst/>
                <a:latin typeface="Times New Roman" panose="02020603050405020304" pitchFamily="18" charset="0"/>
                <a:cs typeface="Times New Roman" panose="02020603050405020304" pitchFamily="18" charset="0"/>
              </a:rPr>
              <a:t>Retired teachers with a service of at least 10 years</a:t>
            </a:r>
            <a:endParaRPr lang="en-IN" sz="2400" b="1" dirty="0">
              <a:effectLst/>
              <a:latin typeface="Times New Roman" panose="02020603050405020304" pitchFamily="18" charset="0"/>
              <a:cs typeface="Times New Roman" panose="02020603050405020304" pitchFamily="18" charset="0"/>
            </a:endParaRPr>
          </a:p>
          <a:p>
            <a:pPr lvl="0" algn="just"/>
            <a:r>
              <a:rPr lang="en-US" sz="2400" dirty="0">
                <a:effectLst/>
                <a:latin typeface="Times New Roman" panose="02020603050405020304" pitchFamily="18" charset="0"/>
                <a:cs typeface="Times New Roman" panose="02020603050405020304" pitchFamily="18" charset="0"/>
              </a:rPr>
              <a:t>Retired bank officers with a service of at least 10 years, and other similar persons (such as Bank correspondents) as may be notified by AMFI/AMC from time to time</a:t>
            </a:r>
            <a:endParaRPr lang="en-IN" sz="2400" b="1" dirty="0">
              <a:effectLst/>
              <a:latin typeface="Times New Roman" panose="02020603050405020304" pitchFamily="18" charset="0"/>
              <a:cs typeface="Times New Roman" panose="02020603050405020304" pitchFamily="18" charset="0"/>
            </a:endParaRPr>
          </a:p>
          <a:p>
            <a:pPr lvl="0" algn="just"/>
            <a:r>
              <a:rPr lang="en-US" sz="2400" dirty="0">
                <a:effectLst/>
                <a:latin typeface="Times New Roman" panose="02020603050405020304" pitchFamily="18" charset="0"/>
                <a:cs typeface="Times New Roman" panose="02020603050405020304" pitchFamily="18" charset="0"/>
              </a:rPr>
              <a:t>Any other individuals</a:t>
            </a:r>
            <a:r>
              <a:rPr lang="en-IN" sz="2400" dirty="0">
                <a:effectLst/>
                <a:latin typeface="Times New Roman" panose="02020603050405020304" pitchFamily="18" charset="0"/>
                <a:cs typeface="Times New Roman" panose="02020603050405020304" pitchFamily="18" charset="0"/>
              </a:rPr>
              <a:t>.</a:t>
            </a:r>
            <a:endParaRPr lang="en-IN" sz="2400" b="1"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9051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EF7C4-7F3E-B4BC-8E08-D48FF87ECA90}"/>
              </a:ext>
            </a:extLst>
          </p:cNvPr>
          <p:cNvSpPr>
            <a:spLocks noGrp="1"/>
          </p:cNvSpPr>
          <p:nvPr>
            <p:ph type="title"/>
          </p:nvPr>
        </p:nvSpPr>
        <p:spPr/>
        <p:txBody>
          <a:bodyPr>
            <a:normAutofit/>
          </a:bodyPr>
          <a:lstStyle/>
          <a:p>
            <a:pPr algn="l"/>
            <a:r>
              <a:rPr lang="en-US" sz="3600" cap="none" dirty="0">
                <a:latin typeface="Times New Roman" panose="02020603050405020304" pitchFamily="18" charset="0"/>
                <a:cs typeface="Times New Roman" panose="02020603050405020304" pitchFamily="18" charset="0"/>
              </a:rPr>
              <a:t>About</a:t>
            </a:r>
            <a:r>
              <a:rPr lang="en-US" sz="4000" dirty="0">
                <a:latin typeface="Times New Roman" panose="02020603050405020304" pitchFamily="18" charset="0"/>
                <a:cs typeface="Times New Roman" panose="02020603050405020304" pitchFamily="18" charset="0"/>
              </a:rPr>
              <a:t> </a:t>
            </a:r>
            <a:r>
              <a:rPr lang="en-US" sz="4400" u="sng" dirty="0" err="1">
                <a:latin typeface="Times New Roman" panose="02020603050405020304" pitchFamily="18" charset="0"/>
                <a:cs typeface="Times New Roman" panose="02020603050405020304" pitchFamily="18" charset="0"/>
              </a:rPr>
              <a:t>nism</a:t>
            </a:r>
            <a:r>
              <a:rPr lang="en-US" sz="4400" dirty="0">
                <a:latin typeface="Times New Roman" panose="02020603050405020304" pitchFamily="18" charset="0"/>
                <a:cs typeface="Times New Roman" panose="02020603050405020304" pitchFamily="18" charset="0"/>
              </a:rPr>
              <a:t> :</a:t>
            </a:r>
            <a:endParaRPr lang="en-IN" sz="4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8E32F02-DF70-A922-ABA7-F3AC9D77BF7B}"/>
              </a:ext>
            </a:extLst>
          </p:cNvPr>
          <p:cNvSpPr>
            <a:spLocks noGrp="1"/>
          </p:cNvSpPr>
          <p:nvPr>
            <p:ph idx="1"/>
          </p:nvPr>
        </p:nvSpPr>
        <p:spPr>
          <a:xfrm>
            <a:off x="835137" y="1810929"/>
            <a:ext cx="10353762" cy="3695136"/>
          </a:xfrm>
        </p:spPr>
        <p:txBody>
          <a:bodyPr>
            <a:noAutofit/>
          </a:bodyPr>
          <a:lstStyle/>
          <a:p>
            <a:pPr algn="just">
              <a:lnSpc>
                <a:spcPct val="110000"/>
              </a:lnSpc>
            </a:pPr>
            <a:r>
              <a:rPr lang="en-US" sz="2400" dirty="0">
                <a:solidFill>
                  <a:srgbClr val="FFFFFF"/>
                </a:solidFill>
                <a:latin typeface="Times New Roman" panose="02020603050405020304" pitchFamily="18" charset="0"/>
                <a:cs typeface="Times New Roman" panose="02020603050405020304" pitchFamily="18" charset="0"/>
              </a:rPr>
              <a:t>NISM is a public trust established in 2006 by SEBI to enhance standards in India’s securities markets.
It undertakes wide-ranging capacity-building activities for market participants.
</a:t>
            </a:r>
            <a:r>
              <a:rPr lang="en-US" sz="2400" dirty="0" err="1">
                <a:solidFill>
                  <a:srgbClr val="FFFFFF"/>
                </a:solidFill>
                <a:latin typeface="Times New Roman" panose="02020603050405020304" pitchFamily="18" charset="0"/>
                <a:cs typeface="Times New Roman" panose="02020603050405020304" pitchFamily="18" charset="0"/>
              </a:rPr>
              <a:t>Programes</a:t>
            </a:r>
            <a:r>
              <a:rPr lang="en-US" sz="2400" dirty="0">
                <a:solidFill>
                  <a:srgbClr val="FFFFFF"/>
                </a:solidFill>
                <a:latin typeface="Times New Roman" panose="02020603050405020304" pitchFamily="18" charset="0"/>
                <a:cs typeface="Times New Roman" panose="02020603050405020304" pitchFamily="18" charset="0"/>
              </a:rPr>
              <a:t> include residential PG courses, short-term training, and faculty development.
NISM offers 29 SEBI-mandated and voluntary certifications through 250+ test centers nationwide.
It manages six schools of excellence for specialized training.
NISM is expanding globally to become a premier financial education hub.</a:t>
            </a:r>
          </a:p>
        </p:txBody>
      </p:sp>
    </p:spTree>
    <p:extLst>
      <p:ext uri="{BB962C8B-B14F-4D97-AF65-F5344CB8AC3E}">
        <p14:creationId xmlns:p14="http://schemas.microsoft.com/office/powerpoint/2010/main" val="3308083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2B429-5829-6F48-4BDD-5BE2496D8E8E}"/>
              </a:ext>
            </a:extLst>
          </p:cNvPr>
          <p:cNvSpPr>
            <a:spLocks noGrp="1"/>
          </p:cNvSpPr>
          <p:nvPr>
            <p:ph type="title"/>
          </p:nvPr>
        </p:nvSpPr>
        <p:spPr>
          <a:xfrm>
            <a:off x="688365" y="186812"/>
            <a:ext cx="10353761" cy="1326321"/>
          </a:xfrm>
        </p:spPr>
        <p:txBody>
          <a:bodyPr/>
          <a:lstStyle/>
          <a:p>
            <a:pPr algn="l"/>
            <a:r>
              <a:rPr lang="en-US" cap="none" dirty="0">
                <a:latin typeface="Times New Roman" panose="02020603050405020304" pitchFamily="18" charset="0"/>
                <a:cs typeface="Times New Roman" panose="02020603050405020304" pitchFamily="18" charset="0"/>
              </a:rPr>
              <a:t>About</a:t>
            </a:r>
            <a:r>
              <a:rPr lang="en-US" sz="3600" cap="none" dirty="0">
                <a:latin typeface="Times New Roman" panose="02020603050405020304" pitchFamily="18" charset="0"/>
                <a:cs typeface="Times New Roman" panose="02020603050405020304" pitchFamily="18" charset="0"/>
              </a:rPr>
              <a:t> </a:t>
            </a:r>
            <a:r>
              <a:rPr lang="en-US" sz="3600" u="sng" cap="none" dirty="0">
                <a:latin typeface="Times New Roman" panose="02020603050405020304" pitchFamily="18" charset="0"/>
                <a:cs typeface="Times New Roman" panose="02020603050405020304" pitchFamily="18" charset="0"/>
              </a:rPr>
              <a:t>ICAPITAL Academy</a:t>
            </a:r>
            <a:r>
              <a:rPr lang="en-US" sz="3600" i="1" u="sng" cap="none" dirty="0"/>
              <a:t>:</a:t>
            </a:r>
            <a:endParaRPr lang="en-IN" dirty="0">
              <a:latin typeface="Algerian" panose="04020705040A02060702" pitchFamily="82" charset="0"/>
            </a:endParaRPr>
          </a:p>
        </p:txBody>
      </p:sp>
      <p:sp>
        <p:nvSpPr>
          <p:cNvPr id="3" name="Content Placeholder 2">
            <a:extLst>
              <a:ext uri="{FF2B5EF4-FFF2-40B4-BE49-F238E27FC236}">
                <a16:creationId xmlns:a16="http://schemas.microsoft.com/office/drawing/2014/main" id="{1EDCE464-16B6-756B-E060-091070CA1F42}"/>
              </a:ext>
            </a:extLst>
          </p:cNvPr>
          <p:cNvSpPr>
            <a:spLocks noGrp="1"/>
          </p:cNvSpPr>
          <p:nvPr>
            <p:ph idx="1"/>
          </p:nvPr>
        </p:nvSpPr>
        <p:spPr>
          <a:xfrm>
            <a:off x="520398" y="1513133"/>
            <a:ext cx="10983237" cy="3695136"/>
          </a:xfrm>
        </p:spPr>
        <p:txBody>
          <a:bodyPr>
            <a:noAutofit/>
          </a:bodyPr>
          <a:lstStyle/>
          <a:p>
            <a:pPr algn="just">
              <a:lnSpc>
                <a:spcPct val="90000"/>
              </a:lnSpc>
              <a:buClr>
                <a:schemeClr val="tx1">
                  <a:lumMod val="95000"/>
                  <a:lumOff val="5000"/>
                </a:schemeClr>
              </a:buClr>
            </a:pPr>
            <a:r>
              <a:rPr lang="en-US" sz="24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ICAPITAL Academy &amp; Corporate Advisory LLP, established in October 2020, is a premier institution in financial education and advisory.
Specializes in NISM certification preparation, capital markets training, and applied finance programs. Offers industry-relevant courses in Financial Modeling, Equity Research, Derivatives, Forex, Technical &amp; Fundamental Analysis, and Mutual Funds.
Provides self-paced, live online, and classroom-based learning formats for diverse learner needs. Delivers corporate training solutions focused on workforce upskilling, leadership development, and customized financial competency programs.
Advisory services span financial research, personal finance, project finance, loan syndication, debt restructuring, and strategic corporate planning.
Mission: To foster global financial excellence through quality education and professional empowerment.</a:t>
            </a:r>
          </a:p>
        </p:txBody>
      </p:sp>
    </p:spTree>
    <p:extLst>
      <p:ext uri="{BB962C8B-B14F-4D97-AF65-F5344CB8AC3E}">
        <p14:creationId xmlns:p14="http://schemas.microsoft.com/office/powerpoint/2010/main" val="3589453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5A1019-30B7-6BEE-B1F9-87F348ADAB0A}"/>
              </a:ext>
            </a:extLst>
          </p:cNvPr>
          <p:cNvSpPr>
            <a:spLocks noGrp="1"/>
          </p:cNvSpPr>
          <p:nvPr>
            <p:ph type="title"/>
          </p:nvPr>
        </p:nvSpPr>
        <p:spPr>
          <a:xfrm>
            <a:off x="256092" y="2657339"/>
            <a:ext cx="10353761" cy="1326321"/>
          </a:xfrm>
        </p:spPr>
        <p:txBody>
          <a:bodyPr/>
          <a:lstStyle/>
          <a:p>
            <a:r>
              <a:rPr lang="en-US" sz="4000" dirty="0">
                <a:latin typeface="Times New Roman" panose="02020603050405020304" pitchFamily="18" charset="0"/>
                <a:cs typeface="Times New Roman" panose="02020603050405020304" pitchFamily="18" charset="0"/>
              </a:rPr>
              <a:t>Do you want to know more </a:t>
            </a:r>
            <a:r>
              <a:rPr lang="en-US" dirty="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824D02A8-6CA4-16F2-51EC-5CFE9115A8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9370" y="2842215"/>
            <a:ext cx="1168353" cy="1168353"/>
          </a:xfrm>
          <a:prstGeom prst="rect">
            <a:avLst/>
          </a:prstGeom>
        </p:spPr>
      </p:pic>
      <p:sp>
        <p:nvSpPr>
          <p:cNvPr id="3" name="TextBox 2">
            <a:extLst>
              <a:ext uri="{FF2B5EF4-FFF2-40B4-BE49-F238E27FC236}">
                <a16:creationId xmlns:a16="http://schemas.microsoft.com/office/drawing/2014/main" id="{8D1D86D3-E218-D6A1-8A37-8B9369EF7A8C}"/>
              </a:ext>
            </a:extLst>
          </p:cNvPr>
          <p:cNvSpPr txBox="1"/>
          <p:nvPr/>
        </p:nvSpPr>
        <p:spPr>
          <a:xfrm>
            <a:off x="9926436" y="4152210"/>
            <a:ext cx="6096000" cy="369332"/>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Scan for Register</a:t>
            </a:r>
            <a:endParaRPr lang="en-IN" sz="1800" b="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CEDA7886-5A0D-DBC1-3C86-C01B327A9C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9678" y="881881"/>
            <a:ext cx="1249640" cy="1243045"/>
          </a:xfrm>
          <a:prstGeom prst="rect">
            <a:avLst/>
          </a:prstGeom>
        </p:spPr>
      </p:pic>
      <p:sp>
        <p:nvSpPr>
          <p:cNvPr id="6" name="TextBox 5">
            <a:extLst>
              <a:ext uri="{FF2B5EF4-FFF2-40B4-BE49-F238E27FC236}">
                <a16:creationId xmlns:a16="http://schemas.microsoft.com/office/drawing/2014/main" id="{3DB9CCEF-7A31-3B95-5EDD-46F180892651}"/>
              </a:ext>
            </a:extLst>
          </p:cNvPr>
          <p:cNvSpPr txBox="1"/>
          <p:nvPr/>
        </p:nvSpPr>
        <p:spPr>
          <a:xfrm>
            <a:off x="9926436" y="2257229"/>
            <a:ext cx="8551146" cy="400110"/>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Scan for </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FF0000"/>
                </a:solidFill>
                <a:latin typeface="Times New Roman" panose="02020603050405020304" pitchFamily="18" charset="0"/>
                <a:cs typeface="Times New Roman" panose="02020603050405020304" pitchFamily="18" charset="0"/>
              </a:rPr>
              <a:t>o</a:t>
            </a:r>
            <a:r>
              <a:rPr lang="en-US" sz="2000" b="1" dirty="0">
                <a:solidFill>
                  <a:srgbClr val="FFC000"/>
                </a:solidFill>
                <a:latin typeface="Times New Roman" panose="02020603050405020304" pitchFamily="18" charset="0"/>
                <a:cs typeface="Times New Roman" panose="02020603050405020304" pitchFamily="18" charset="0"/>
              </a:rPr>
              <a:t>o</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00B050"/>
                </a:solidFill>
                <a:latin typeface="Times New Roman" panose="02020603050405020304" pitchFamily="18" charset="0"/>
                <a:cs typeface="Times New Roman" panose="02020603050405020304" pitchFamily="18" charset="0"/>
              </a:rPr>
              <a:t>l</a:t>
            </a:r>
            <a:r>
              <a:rPr lang="en-US" sz="2000" b="1" dirty="0">
                <a:solidFill>
                  <a:srgbClr val="FF0000"/>
                </a:solidFill>
                <a:latin typeface="Times New Roman" panose="02020603050405020304" pitchFamily="18" charset="0"/>
                <a:cs typeface="Times New Roman" panose="02020603050405020304" pitchFamily="18" charset="0"/>
              </a:rPr>
              <a:t>e</a:t>
            </a:r>
            <a:endParaRPr lang="en-IN"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474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172A70-3758-C764-EA60-8F0E4690AD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454310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35</TotalTime>
  <Words>600</Words>
  <Application>Microsoft Office PowerPoint</Application>
  <PresentationFormat>Widescreen</PresentationFormat>
  <Paragraphs>50</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Algerian</vt:lpstr>
      <vt:lpstr>Arial</vt:lpstr>
      <vt:lpstr>Bookman Old Style</vt:lpstr>
      <vt:lpstr>Calibri</vt:lpstr>
      <vt:lpstr>Rockwell</vt:lpstr>
      <vt:lpstr>Times New Roman</vt:lpstr>
      <vt:lpstr>Damask</vt:lpstr>
      <vt:lpstr>NISM-Series-V-B:  Mutual Fund Foundation  Certification (Training) </vt:lpstr>
      <vt:lpstr>PowerPoint Presentation</vt:lpstr>
      <vt:lpstr>Key Highlights :</vt:lpstr>
      <vt:lpstr>PowerPoint Presentation</vt:lpstr>
      <vt:lpstr>Study Materials:  </vt:lpstr>
      <vt:lpstr>Assessment Details: </vt:lpstr>
      <vt:lpstr>Upon successful completion of the training, candidates will : </vt:lpstr>
      <vt:lpstr>Are you eligible ?</vt:lpstr>
      <vt:lpstr>About nism :</vt:lpstr>
      <vt:lpstr>About ICAPITAL Academy:</vt:lpstr>
      <vt:lpstr>Do you want to know more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Mitali Verma</dc:creator>
  <cp:lastModifiedBy>Gauri</cp:lastModifiedBy>
  <cp:revision>30</cp:revision>
  <dcterms:created xsi:type="dcterms:W3CDTF">2026-03-02T05:33:42Z</dcterms:created>
  <dcterms:modified xsi:type="dcterms:W3CDTF">2026-03-06T09:26:02Z</dcterms:modified>
</cp:coreProperties>
</file>