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65" r:id="rId3"/>
    <p:sldId id="257" r:id="rId4"/>
    <p:sldId id="267" r:id="rId5"/>
    <p:sldId id="258" r:id="rId6"/>
    <p:sldId id="259" r:id="rId7"/>
    <p:sldId id="260" r:id="rId8"/>
    <p:sldId id="261" r:id="rId9"/>
    <p:sldId id="262" r:id="rId10"/>
    <p:sldId id="263" r:id="rId11"/>
    <p:sldId id="264"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CDD121AA-10AD-4CCE-BA02-A3F9259AC9E0}" type="datetimeFigureOut">
              <a:rPr lang="en-IN" smtClean="0"/>
              <a:t>06-03-2026</a:t>
            </a:fld>
            <a:endParaRPr lang="en-IN"/>
          </a:p>
        </p:txBody>
      </p:sp>
      <p:sp>
        <p:nvSpPr>
          <p:cNvPr id="5" name="Footer Placeholder 4"/>
          <p:cNvSpPr>
            <a:spLocks noGrp="1"/>
          </p:cNvSpPr>
          <p:nvPr>
            <p:ph type="ftr" sz="quarter" idx="11"/>
          </p:nvPr>
        </p:nvSpPr>
        <p:spPr>
          <a:xfrm>
            <a:off x="3962399" y="5870575"/>
            <a:ext cx="4893958" cy="377825"/>
          </a:xfrm>
        </p:spPr>
        <p:txBody>
          <a:bodyPr/>
          <a:lstStyle/>
          <a:p>
            <a:endParaRPr lang="en-IN"/>
          </a:p>
        </p:txBody>
      </p:sp>
      <p:sp>
        <p:nvSpPr>
          <p:cNvPr id="6" name="Slide Number Placeholder 5"/>
          <p:cNvSpPr>
            <a:spLocks noGrp="1"/>
          </p:cNvSpPr>
          <p:nvPr>
            <p:ph type="sldNum" sz="quarter" idx="12"/>
          </p:nvPr>
        </p:nvSpPr>
        <p:spPr>
          <a:xfrm>
            <a:off x="10608958" y="5870575"/>
            <a:ext cx="551167" cy="377825"/>
          </a:xfrm>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425852916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D121AA-10AD-4CCE-BA02-A3F9259AC9E0}"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687860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D121AA-10AD-4CCE-BA02-A3F9259AC9E0}"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997754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D121AA-10AD-4CCE-BA02-A3F9259AC9E0}"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218755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DD121AA-10AD-4CCE-BA02-A3F9259AC9E0}" type="datetimeFigureOut">
              <a:rPr lang="en-IN" smtClean="0"/>
              <a:t>06-03-2026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258568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DD121AA-10AD-4CCE-BA02-A3F9259AC9E0}" type="datetimeFigureOut">
              <a:rPr lang="en-IN" smtClean="0"/>
              <a:t>06-03-2026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885831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CDD121AA-10AD-4CCE-BA02-A3F9259AC9E0}" type="datetimeFigureOut">
              <a:rPr lang="en-IN" smtClean="0"/>
              <a:t>06-03-2026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1169535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D121AA-10AD-4CCE-BA02-A3F9259AC9E0}"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402695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D121AA-10AD-4CCE-BA02-A3F9259AC9E0}"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3093773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D121AA-10AD-4CCE-BA02-A3F9259AC9E0}"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34051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D121AA-10AD-4CCE-BA02-A3F9259AC9E0}"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1669650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D121AA-10AD-4CCE-BA02-A3F9259AC9E0}"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348574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D121AA-10AD-4CCE-BA02-A3F9259AC9E0}"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962126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D121AA-10AD-4CCE-BA02-A3F9259AC9E0}"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2668736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D121AA-10AD-4CCE-BA02-A3F9259AC9E0}"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3786507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D121AA-10AD-4CCE-BA02-A3F9259AC9E0}"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3314391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D121AA-10AD-4CCE-BA02-A3F9259AC9E0}"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A917451-A3CB-492D-84E7-F3ABE67519A2}" type="slidenum">
              <a:rPr lang="en-IN" smtClean="0"/>
              <a:t>‹#›</a:t>
            </a:fld>
            <a:endParaRPr lang="en-IN"/>
          </a:p>
        </p:txBody>
      </p:sp>
    </p:spTree>
    <p:extLst>
      <p:ext uri="{BB962C8B-B14F-4D97-AF65-F5344CB8AC3E}">
        <p14:creationId xmlns:p14="http://schemas.microsoft.com/office/powerpoint/2010/main" val="773661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DD121AA-10AD-4CCE-BA02-A3F9259AC9E0}" type="datetimeFigureOut">
              <a:rPr lang="en-IN" smtClean="0"/>
              <a:t>06-03-2026</a:t>
            </a:fld>
            <a:endParaRPr lang="en-IN"/>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A917451-A3CB-492D-84E7-F3ABE67519A2}" type="slidenum">
              <a:rPr lang="en-IN" smtClean="0"/>
              <a:t>‹#›</a:t>
            </a:fld>
            <a:endParaRPr lang="en-IN"/>
          </a:p>
        </p:txBody>
      </p:sp>
    </p:spTree>
    <p:extLst>
      <p:ext uri="{BB962C8B-B14F-4D97-AF65-F5344CB8AC3E}">
        <p14:creationId xmlns:p14="http://schemas.microsoft.com/office/powerpoint/2010/main" val="1708192245"/>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6D95BA-5DEA-4969-83AE-052DB82DC8A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useBgFill="1">
        <p:nvSpPr>
          <p:cNvPr id="12" name="Rectangle 11">
            <a:extLst>
              <a:ext uri="{FF2B5EF4-FFF2-40B4-BE49-F238E27FC236}">
                <a16:creationId xmlns:a16="http://schemas.microsoft.com/office/drawing/2014/main" id="{5CEE3B40-0719-467B-A4F7-B7D14A4AC8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hand holding a pen and shading circles on a sheet">
            <a:extLst>
              <a:ext uri="{FF2B5EF4-FFF2-40B4-BE49-F238E27FC236}">
                <a16:creationId xmlns:a16="http://schemas.microsoft.com/office/drawing/2014/main" id="{E966199E-EEE2-1826-A077-7CFC8BE9CF87}"/>
              </a:ext>
            </a:extLst>
          </p:cNvPr>
          <p:cNvPicPr>
            <a:picLocks noChangeAspect="1"/>
          </p:cNvPicPr>
          <p:nvPr/>
        </p:nvPicPr>
        <p:blipFill>
          <a:blip r:embed="rId4">
            <a:alphaModFix amt="20000"/>
          </a:blip>
          <a:srcRect t="873" b="2560"/>
          <a:stretch>
            <a:fillRect/>
          </a:stretch>
        </p:blipFill>
        <p:spPr>
          <a:xfrm>
            <a:off x="90455" y="-82377"/>
            <a:ext cx="12191980" cy="6857990"/>
          </a:xfrm>
          <a:prstGeom prst="rect">
            <a:avLst/>
          </a:prstGeom>
        </p:spPr>
      </p:pic>
      <p:pic>
        <p:nvPicPr>
          <p:cNvPr id="14" name="Picture 13">
            <a:extLst>
              <a:ext uri="{FF2B5EF4-FFF2-40B4-BE49-F238E27FC236}">
                <a16:creationId xmlns:a16="http://schemas.microsoft.com/office/drawing/2014/main" id="{8D2D1CDE-6BAA-430B-9048-78C5BBF8CF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5100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 name="Title 3">
            <a:extLst>
              <a:ext uri="{FF2B5EF4-FFF2-40B4-BE49-F238E27FC236}">
                <a16:creationId xmlns:a16="http://schemas.microsoft.com/office/drawing/2014/main" id="{A6FCDA22-2F8E-EA3B-DCFA-9AD5AC15176D}"/>
              </a:ext>
            </a:extLst>
          </p:cNvPr>
          <p:cNvSpPr>
            <a:spLocks noGrp="1"/>
          </p:cNvSpPr>
          <p:nvPr>
            <p:ph type="title"/>
          </p:nvPr>
        </p:nvSpPr>
        <p:spPr>
          <a:xfrm>
            <a:off x="711091" y="2217375"/>
            <a:ext cx="9497963" cy="2421464"/>
          </a:xfrm>
        </p:spPr>
        <p:txBody>
          <a:bodyPr vert="horz" lIns="91440" tIns="45720" rIns="91440" bIns="45720" rtlCol="0" anchor="b">
            <a:normAutofit/>
          </a:bodyPr>
          <a:lstStyle/>
          <a:p>
            <a:r>
              <a:rPr lang="en-US" sz="4000" b="1" cap="none" dirty="0">
                <a:latin typeface="Times New Roman" panose="02020603050405020304" pitchFamily="18" charset="0"/>
                <a:cs typeface="Times New Roman" panose="02020603050405020304" pitchFamily="18" charset="0"/>
              </a:rPr>
              <a:t>NISM-Series-IV:</a:t>
            </a:r>
            <a:br>
              <a:rPr lang="en-US" sz="4000" b="1" cap="none" dirty="0">
                <a:latin typeface="Times New Roman" panose="02020603050405020304" pitchFamily="18" charset="0"/>
                <a:cs typeface="Times New Roman" panose="02020603050405020304" pitchFamily="18" charset="0"/>
              </a:rPr>
            </a:br>
            <a:r>
              <a:rPr lang="en-US" sz="4000" b="1" cap="none" dirty="0">
                <a:latin typeface="Times New Roman" panose="02020603050405020304" pitchFamily="18" charset="0"/>
                <a:cs typeface="Times New Roman" panose="02020603050405020304" pitchFamily="18" charset="0"/>
              </a:rPr>
              <a:t>Interest Rate Derivatives </a:t>
            </a:r>
            <a:br>
              <a:rPr lang="en-US" sz="4000" b="1" cap="none" dirty="0">
                <a:latin typeface="Times New Roman" panose="02020603050405020304" pitchFamily="18" charset="0"/>
                <a:cs typeface="Times New Roman" panose="02020603050405020304" pitchFamily="18" charset="0"/>
              </a:rPr>
            </a:br>
            <a:r>
              <a:rPr lang="en-US" sz="4000" b="1" cap="none" dirty="0">
                <a:latin typeface="Times New Roman" panose="02020603050405020304" pitchFamily="18" charset="0"/>
                <a:cs typeface="Times New Roman" panose="02020603050405020304" pitchFamily="18" charset="0"/>
              </a:rPr>
              <a:t>Certification </a:t>
            </a:r>
            <a:r>
              <a:rPr lang="en-US" sz="3200" b="1" cap="none" dirty="0">
                <a:solidFill>
                  <a:schemeClr val="accent6"/>
                </a:solidFill>
                <a:latin typeface="Times New Roman" panose="02020603050405020304" pitchFamily="18" charset="0"/>
                <a:cs typeface="Times New Roman" panose="02020603050405020304" pitchFamily="18" charset="0"/>
              </a:rPr>
              <a:t>(Training)</a:t>
            </a:r>
            <a:endParaRPr lang="en-US" sz="3200" cap="none" dirty="0">
              <a:solidFill>
                <a:schemeClr val="accent6"/>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EFCD62A8-945C-B951-99D8-1C8B395BA1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1813" y="4164153"/>
            <a:ext cx="1209048" cy="1209048"/>
          </a:xfrm>
          <a:prstGeom prst="rect">
            <a:avLst/>
          </a:prstGeom>
        </p:spPr>
      </p:pic>
      <p:pic>
        <p:nvPicPr>
          <p:cNvPr id="3" name="Picture 2">
            <a:extLst>
              <a:ext uri="{FF2B5EF4-FFF2-40B4-BE49-F238E27FC236}">
                <a16:creationId xmlns:a16="http://schemas.microsoft.com/office/drawing/2014/main" id="{34E3CED7-4D0F-3C23-80BC-1385055265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64129" y="2103573"/>
            <a:ext cx="1249640" cy="1243045"/>
          </a:xfrm>
          <a:prstGeom prst="rect">
            <a:avLst/>
          </a:prstGeom>
        </p:spPr>
      </p:pic>
      <p:sp>
        <p:nvSpPr>
          <p:cNvPr id="5" name="TextBox 4">
            <a:extLst>
              <a:ext uri="{FF2B5EF4-FFF2-40B4-BE49-F238E27FC236}">
                <a16:creationId xmlns:a16="http://schemas.microsoft.com/office/drawing/2014/main" id="{46DB8EB8-2C68-34C8-19B5-D2DACB101ECF}"/>
              </a:ext>
            </a:extLst>
          </p:cNvPr>
          <p:cNvSpPr txBox="1"/>
          <p:nvPr/>
        </p:nvSpPr>
        <p:spPr>
          <a:xfrm>
            <a:off x="9898568" y="3567137"/>
            <a:ext cx="8551146" cy="400110"/>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Scan for </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FF0000"/>
                </a:solidFill>
                <a:latin typeface="Times New Roman" panose="02020603050405020304" pitchFamily="18" charset="0"/>
                <a:cs typeface="Times New Roman" panose="02020603050405020304" pitchFamily="18" charset="0"/>
              </a:rPr>
              <a:t>o</a:t>
            </a:r>
            <a:r>
              <a:rPr lang="en-US" sz="2000" b="1" dirty="0">
                <a:solidFill>
                  <a:srgbClr val="FFC000"/>
                </a:solidFill>
                <a:latin typeface="Times New Roman" panose="02020603050405020304" pitchFamily="18" charset="0"/>
                <a:cs typeface="Times New Roman" panose="02020603050405020304" pitchFamily="18" charset="0"/>
              </a:rPr>
              <a:t>o</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00B050"/>
                </a:solidFill>
                <a:latin typeface="Times New Roman" panose="02020603050405020304" pitchFamily="18" charset="0"/>
                <a:cs typeface="Times New Roman" panose="02020603050405020304" pitchFamily="18" charset="0"/>
              </a:rPr>
              <a:t>l</a:t>
            </a:r>
            <a:r>
              <a:rPr lang="en-US" sz="2000" b="1" dirty="0">
                <a:solidFill>
                  <a:srgbClr val="FF0000"/>
                </a:solidFill>
                <a:latin typeface="Times New Roman" panose="02020603050405020304" pitchFamily="18" charset="0"/>
                <a:cs typeface="Times New Roman" panose="02020603050405020304" pitchFamily="18" charset="0"/>
              </a:rPr>
              <a:t>e</a:t>
            </a:r>
            <a:endParaRPr lang="en-IN" sz="2000" b="1" dirty="0">
              <a:solidFill>
                <a:schemeClr val="bg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6ED4FEC-EE66-002C-2AA9-A465C6E30857}"/>
              </a:ext>
            </a:extLst>
          </p:cNvPr>
          <p:cNvSpPr txBox="1"/>
          <p:nvPr/>
        </p:nvSpPr>
        <p:spPr>
          <a:xfrm>
            <a:off x="9898568" y="5483733"/>
            <a:ext cx="9274628" cy="369332"/>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Scan for Register</a:t>
            </a:r>
            <a:endParaRPr lang="en-IN" sz="1800" b="1"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07D3DF54-1A22-C392-123A-9D8E73EA14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455" y="250370"/>
            <a:ext cx="1523163" cy="1523163"/>
          </a:xfrm>
          <a:prstGeom prst="rect">
            <a:avLst/>
          </a:prstGeom>
        </p:spPr>
      </p:pic>
      <p:sp>
        <p:nvSpPr>
          <p:cNvPr id="11" name="TextBox 10">
            <a:extLst>
              <a:ext uri="{FF2B5EF4-FFF2-40B4-BE49-F238E27FC236}">
                <a16:creationId xmlns:a16="http://schemas.microsoft.com/office/drawing/2014/main" id="{2CAA0648-8107-E7F3-E4D6-6839CF6393ED}"/>
              </a:ext>
            </a:extLst>
          </p:cNvPr>
          <p:cNvSpPr txBox="1"/>
          <p:nvPr/>
        </p:nvSpPr>
        <p:spPr>
          <a:xfrm>
            <a:off x="744308" y="4915447"/>
            <a:ext cx="9586126" cy="523220"/>
          </a:xfrm>
          <a:prstGeom prst="rect">
            <a:avLst/>
          </a:prstGeom>
          <a:noFill/>
        </p:spPr>
        <p:txBody>
          <a:bodyPr wrap="square">
            <a:spAutoFit/>
          </a:bodyPr>
          <a:lstStyle/>
          <a:p>
            <a:r>
              <a:rPr lang="en-US" sz="2800"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NISM Certification Examination - Mandated By SEBI</a:t>
            </a:r>
          </a:p>
        </p:txBody>
      </p:sp>
    </p:spTree>
    <p:extLst>
      <p:ext uri="{BB962C8B-B14F-4D97-AF65-F5344CB8AC3E}">
        <p14:creationId xmlns:p14="http://schemas.microsoft.com/office/powerpoint/2010/main" val="178258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ECEE32-83B9-39E7-47F9-7B4FAA4203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67301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54C0EF-1D42-BEB6-D67F-5F020148D27C}"/>
              </a:ext>
            </a:extLst>
          </p:cNvPr>
          <p:cNvSpPr>
            <a:spLocks noGrp="1"/>
          </p:cNvSpPr>
          <p:nvPr>
            <p:ph type="title"/>
          </p:nvPr>
        </p:nvSpPr>
        <p:spPr>
          <a:xfrm>
            <a:off x="705680" y="977348"/>
            <a:ext cx="10131425" cy="1456267"/>
          </a:xfrm>
        </p:spPr>
        <p:txBody>
          <a:bodyPr>
            <a:normAutofit/>
          </a:bodyPr>
          <a:lstStyle/>
          <a:p>
            <a:r>
              <a:rPr lang="en-US" sz="4000" b="1" dirty="0">
                <a:latin typeface="Times New Roman" panose="02020603050405020304" pitchFamily="18" charset="0"/>
                <a:cs typeface="Times New Roman" panose="02020603050405020304" pitchFamily="18" charset="0"/>
              </a:rPr>
              <a:t>Key Highlights :</a:t>
            </a:r>
            <a:endParaRPr lang="en-IN" sz="4000" b="1"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B02C3950-AFF3-9BBB-897D-6B0DBB661D00}"/>
              </a:ext>
            </a:extLst>
          </p:cNvPr>
          <p:cNvSpPr>
            <a:spLocks noGrp="1"/>
          </p:cNvSpPr>
          <p:nvPr>
            <p:ph idx="1"/>
          </p:nvPr>
        </p:nvSpPr>
        <p:spPr>
          <a:xfrm>
            <a:off x="586409" y="1604433"/>
            <a:ext cx="11190259" cy="3649133"/>
          </a:xfrm>
        </p:spPr>
        <p:txBody>
          <a:bodyPr>
            <a:normAutofit/>
          </a:bodyPr>
          <a:lstStyle/>
          <a:p>
            <a:pPr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Training Session :  Online Live Interactive Sessions + Online Self – paced.</a:t>
            </a:r>
          </a:p>
          <a:p>
            <a:pPr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Duration : 18 Hours+ </a:t>
            </a:r>
          </a:p>
          <a:p>
            <a:pPr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Faculty : 20+ years of experience.</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272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BE809A-2DDE-6CDF-3EB1-5FE5F06A69E5}"/>
              </a:ext>
            </a:extLst>
          </p:cNvPr>
          <p:cNvSpPr txBox="1"/>
          <p:nvPr/>
        </p:nvSpPr>
        <p:spPr>
          <a:xfrm>
            <a:off x="634181" y="972835"/>
            <a:ext cx="6223819" cy="1446550"/>
          </a:xfrm>
          <a:prstGeom prst="rect">
            <a:avLst/>
          </a:prstGeom>
          <a:noFill/>
        </p:spPr>
        <p:txBody>
          <a:bodyPr wrap="square">
            <a:spAutoFit/>
          </a:bodyPr>
          <a:lstStyle/>
          <a:p>
            <a:r>
              <a:rPr lang="en-IN" sz="4400" b="1" dirty="0">
                <a:latin typeface="Times New Roman" panose="02020603050405020304" pitchFamily="18" charset="0"/>
                <a:cs typeface="Times New Roman" panose="02020603050405020304" pitchFamily="18" charset="0"/>
              </a:rPr>
              <a:t>Curriculum :</a:t>
            </a:r>
            <a:br>
              <a:rPr lang="en-IN" sz="4400" b="1" dirty="0">
                <a:latin typeface="Times New Roman" panose="02020603050405020304" pitchFamily="18" charset="0"/>
                <a:cs typeface="Times New Roman" panose="02020603050405020304" pitchFamily="18" charset="0"/>
              </a:rPr>
            </a:br>
            <a:endParaRPr lang="en-IN" sz="4400" b="1"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FD0F9AC-DEC5-3B04-7DCF-0F97AF3FA257}"/>
              </a:ext>
            </a:extLst>
          </p:cNvPr>
          <p:cNvSpPr txBox="1"/>
          <p:nvPr/>
        </p:nvSpPr>
        <p:spPr>
          <a:xfrm>
            <a:off x="1027472" y="2021828"/>
            <a:ext cx="6223819" cy="3416320"/>
          </a:xfrm>
          <a:prstGeom prst="rect">
            <a:avLst/>
          </a:prstGeom>
          <a:noFill/>
        </p:spPr>
        <p:txBody>
          <a:bodyPr wrap="square">
            <a:spAutoFit/>
          </a:bodyPr>
          <a:lstStyle/>
          <a:p>
            <a:r>
              <a:rPr lang="en-IN" sz="2400" dirty="0">
                <a:latin typeface="Times New Roman" panose="02020603050405020304" pitchFamily="18" charset="0"/>
                <a:cs typeface="Times New Roman" panose="02020603050405020304" pitchFamily="18" charset="0"/>
              </a:rPr>
              <a:t>Interest Rates &amp; Fixed Income</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Interest Rate Derivatives</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Interest Rate Options</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Trading Strategies</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Trading Mechanism</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Clearing &amp; Settlement</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Regulatory Framework</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Accounting &amp; Taxation</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Investor Protection &amp; Code of Conduct</a:t>
            </a:r>
          </a:p>
        </p:txBody>
      </p:sp>
      <p:sp>
        <p:nvSpPr>
          <p:cNvPr id="8" name="Oval 7">
            <a:extLst>
              <a:ext uri="{FF2B5EF4-FFF2-40B4-BE49-F238E27FC236}">
                <a16:creationId xmlns:a16="http://schemas.microsoft.com/office/drawing/2014/main" id="{D24BCD2B-1309-B2F3-BF93-5ED76F4D35C3}"/>
              </a:ext>
            </a:extLst>
          </p:cNvPr>
          <p:cNvSpPr/>
          <p:nvPr/>
        </p:nvSpPr>
        <p:spPr>
          <a:xfrm>
            <a:off x="793957" y="2202425"/>
            <a:ext cx="103238" cy="10323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9" name="Oval 8">
            <a:extLst>
              <a:ext uri="{FF2B5EF4-FFF2-40B4-BE49-F238E27FC236}">
                <a16:creationId xmlns:a16="http://schemas.microsoft.com/office/drawing/2014/main" id="{95D90647-1AB6-4993-89CE-2DB0AB994E35}"/>
              </a:ext>
            </a:extLst>
          </p:cNvPr>
          <p:cNvSpPr/>
          <p:nvPr/>
        </p:nvSpPr>
        <p:spPr>
          <a:xfrm>
            <a:off x="807477" y="2550265"/>
            <a:ext cx="103238" cy="10323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10" name="Oval 9">
            <a:extLst>
              <a:ext uri="{FF2B5EF4-FFF2-40B4-BE49-F238E27FC236}">
                <a16:creationId xmlns:a16="http://schemas.microsoft.com/office/drawing/2014/main" id="{B5BEC298-22F8-A500-A4B8-0A81CD5CA36F}"/>
              </a:ext>
            </a:extLst>
          </p:cNvPr>
          <p:cNvSpPr/>
          <p:nvPr/>
        </p:nvSpPr>
        <p:spPr>
          <a:xfrm>
            <a:off x="818536" y="2915263"/>
            <a:ext cx="103238" cy="10323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11" name="Oval 10">
            <a:extLst>
              <a:ext uri="{FF2B5EF4-FFF2-40B4-BE49-F238E27FC236}">
                <a16:creationId xmlns:a16="http://schemas.microsoft.com/office/drawing/2014/main" id="{EBD53F89-7207-656C-83BF-6ECC2FE0612A}"/>
              </a:ext>
            </a:extLst>
          </p:cNvPr>
          <p:cNvSpPr/>
          <p:nvPr/>
        </p:nvSpPr>
        <p:spPr>
          <a:xfrm>
            <a:off x="793957" y="3280261"/>
            <a:ext cx="103238" cy="10323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12" name="Oval 11">
            <a:extLst>
              <a:ext uri="{FF2B5EF4-FFF2-40B4-BE49-F238E27FC236}">
                <a16:creationId xmlns:a16="http://schemas.microsoft.com/office/drawing/2014/main" id="{1DB64636-9016-4AE9-FF09-2E286B0EEE64}"/>
              </a:ext>
            </a:extLst>
          </p:cNvPr>
          <p:cNvSpPr/>
          <p:nvPr/>
        </p:nvSpPr>
        <p:spPr>
          <a:xfrm>
            <a:off x="807477" y="3628101"/>
            <a:ext cx="103238" cy="10323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13" name="Oval 12">
            <a:extLst>
              <a:ext uri="{FF2B5EF4-FFF2-40B4-BE49-F238E27FC236}">
                <a16:creationId xmlns:a16="http://schemas.microsoft.com/office/drawing/2014/main" id="{DCE4E199-58AB-5D01-A395-F6026415D517}"/>
              </a:ext>
            </a:extLst>
          </p:cNvPr>
          <p:cNvSpPr/>
          <p:nvPr/>
        </p:nvSpPr>
        <p:spPr>
          <a:xfrm>
            <a:off x="818536" y="4358097"/>
            <a:ext cx="103238" cy="10323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14" name="Oval 13">
            <a:extLst>
              <a:ext uri="{FF2B5EF4-FFF2-40B4-BE49-F238E27FC236}">
                <a16:creationId xmlns:a16="http://schemas.microsoft.com/office/drawing/2014/main" id="{C652021F-34FA-897D-3A0D-8DED18F3E867}"/>
              </a:ext>
            </a:extLst>
          </p:cNvPr>
          <p:cNvSpPr/>
          <p:nvPr/>
        </p:nvSpPr>
        <p:spPr>
          <a:xfrm>
            <a:off x="807477" y="4010257"/>
            <a:ext cx="103238" cy="10323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15" name="Oval 14">
            <a:extLst>
              <a:ext uri="{FF2B5EF4-FFF2-40B4-BE49-F238E27FC236}">
                <a16:creationId xmlns:a16="http://schemas.microsoft.com/office/drawing/2014/main" id="{1817FC8D-855E-9E92-A51D-A8BB9A07489D}"/>
              </a:ext>
            </a:extLst>
          </p:cNvPr>
          <p:cNvSpPr/>
          <p:nvPr/>
        </p:nvSpPr>
        <p:spPr>
          <a:xfrm>
            <a:off x="807477" y="4740253"/>
            <a:ext cx="103238" cy="10323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16" name="Oval 15">
            <a:extLst>
              <a:ext uri="{FF2B5EF4-FFF2-40B4-BE49-F238E27FC236}">
                <a16:creationId xmlns:a16="http://schemas.microsoft.com/office/drawing/2014/main" id="{C74F38D2-1F20-9CD2-3A7C-D0ACA3635B9D}"/>
              </a:ext>
            </a:extLst>
          </p:cNvPr>
          <p:cNvSpPr/>
          <p:nvPr/>
        </p:nvSpPr>
        <p:spPr>
          <a:xfrm>
            <a:off x="818536" y="5122409"/>
            <a:ext cx="103238" cy="10323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138226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E3110-A423-D34B-7A3C-F3618115CFC8}"/>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Study Materials : </a:t>
            </a:r>
            <a:br>
              <a:rPr lang="en-IN" sz="4000" b="1" dirty="0">
                <a:latin typeface="Times New Roman" panose="02020603050405020304" pitchFamily="18" charset="0"/>
                <a:cs typeface="Times New Roman" panose="02020603050405020304" pitchFamily="18" charset="0"/>
              </a:rPr>
            </a:b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704A9C9-A1BC-0B4E-FCD7-F4600077393D}"/>
              </a:ext>
            </a:extLst>
          </p:cNvPr>
          <p:cNvSpPr>
            <a:spLocks noGrp="1"/>
          </p:cNvSpPr>
          <p:nvPr>
            <p:ph idx="1"/>
          </p:nvPr>
        </p:nvSpPr>
        <p:spPr>
          <a:xfrm>
            <a:off x="685800" y="1515902"/>
            <a:ext cx="10131425" cy="3649133"/>
          </a:xfrm>
        </p:spPr>
        <p:txBody>
          <a:bodyPr/>
          <a:lstStyle/>
          <a:p>
            <a:pPr lvl="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Recording available of online live sessions (for 90 days) .</a:t>
            </a:r>
            <a:endParaRPr lang="en-IN" sz="2800" dirty="0">
              <a:latin typeface="Times New Roman" panose="02020603050405020304" pitchFamily="18" charset="0"/>
              <a:cs typeface="Times New Roman" panose="02020603050405020304" pitchFamily="18" charset="0"/>
            </a:endParaRPr>
          </a:p>
          <a:p>
            <a:pPr lvl="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PPTs (700+ slides), PDFs &amp; Excel spreadsheets. </a:t>
            </a:r>
            <a:endParaRPr lang="en-IN" sz="2800" dirty="0">
              <a:latin typeface="Times New Roman" panose="02020603050405020304" pitchFamily="18" charset="0"/>
              <a:cs typeface="Times New Roman" panose="02020603050405020304" pitchFamily="18" charset="0"/>
            </a:endParaRPr>
          </a:p>
          <a:p>
            <a:pPr lvl="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800+ MCQs with explanation .</a:t>
            </a:r>
            <a:endParaRPr lang="en-IN" sz="2800" dirty="0">
              <a:latin typeface="Times New Roman" panose="02020603050405020304" pitchFamily="18" charset="0"/>
              <a:cs typeface="Times New Roman" panose="02020603050405020304" pitchFamily="18" charset="0"/>
            </a:endParaRPr>
          </a:p>
          <a:p>
            <a:pPr lvl="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Quick revision summary notes .</a:t>
            </a:r>
            <a:endParaRPr lang="en-IN" sz="2800" dirty="0">
              <a:latin typeface="Times New Roman" panose="02020603050405020304" pitchFamily="18" charset="0"/>
              <a:cs typeface="Times New Roman" panose="02020603050405020304" pitchFamily="18" charset="0"/>
            </a:endParaRPr>
          </a:p>
          <a:p>
            <a:pPr lvl="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Career Guidance/Counseling .</a:t>
            </a:r>
            <a:endParaRPr lang="en-IN" sz="2800" dirty="0">
              <a:latin typeface="Times New Roman" panose="02020603050405020304" pitchFamily="18" charset="0"/>
              <a:cs typeface="Times New Roman" panose="02020603050405020304" pitchFamily="18" charset="0"/>
            </a:endParaRPr>
          </a:p>
          <a:p>
            <a:pPr marL="0" indent="0">
              <a:buNone/>
            </a:pPr>
            <a:endParaRPr lang="en-IN" dirty="0"/>
          </a:p>
        </p:txBody>
      </p:sp>
    </p:spTree>
    <p:extLst>
      <p:ext uri="{BB962C8B-B14F-4D97-AF65-F5344CB8AC3E}">
        <p14:creationId xmlns:p14="http://schemas.microsoft.com/office/powerpoint/2010/main" val="4113082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32C6C-CC6D-950F-94CA-870CA2920D7A}"/>
              </a:ext>
            </a:extLst>
          </p:cNvPr>
          <p:cNvSpPr>
            <a:spLocks noGrp="1"/>
          </p:cNvSpPr>
          <p:nvPr>
            <p:ph type="title"/>
          </p:nvPr>
        </p:nvSpPr>
        <p:spPr>
          <a:xfrm>
            <a:off x="576470" y="757950"/>
            <a:ext cx="10131425" cy="1456267"/>
          </a:xfrm>
        </p:spPr>
        <p:txBody>
          <a:bodyPr>
            <a:normAutofit/>
          </a:bodyPr>
          <a:lstStyle/>
          <a:p>
            <a:r>
              <a:rPr lang="en-US" sz="4000" b="1" dirty="0">
                <a:latin typeface="Times New Roman" panose="02020603050405020304" pitchFamily="18" charset="0"/>
                <a:cs typeface="Times New Roman" panose="02020603050405020304" pitchFamily="18" charset="0"/>
              </a:rPr>
              <a:t>Assessment Details :</a:t>
            </a:r>
            <a:br>
              <a:rPr lang="en-IN" sz="4000" dirty="0">
                <a:latin typeface="Times New Roman" panose="02020603050405020304" pitchFamily="18" charset="0"/>
                <a:cs typeface="Times New Roman" panose="02020603050405020304" pitchFamily="18" charset="0"/>
              </a:rPr>
            </a:b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2B93D7A-7FFA-E170-E706-15A481B75B85}"/>
              </a:ext>
            </a:extLst>
          </p:cNvPr>
          <p:cNvSpPr>
            <a:spLocks noGrp="1"/>
          </p:cNvSpPr>
          <p:nvPr>
            <p:ph idx="1"/>
          </p:nvPr>
        </p:nvSpPr>
        <p:spPr>
          <a:xfrm>
            <a:off x="576471" y="1486084"/>
            <a:ext cx="10131425" cy="3649133"/>
          </a:xfrm>
        </p:spPr>
        <p:txBody>
          <a:bodyPr/>
          <a:lstStyle/>
          <a:p>
            <a:pPr lvl="0" algn="just"/>
            <a:r>
              <a:rPr lang="en-IN" sz="2800" dirty="0">
                <a:latin typeface="Times New Roman" panose="02020603050405020304" pitchFamily="18" charset="0"/>
                <a:cs typeface="Times New Roman" panose="02020603050405020304" pitchFamily="18" charset="0"/>
              </a:rPr>
              <a:t>100 MCQs of 1 mark each</a:t>
            </a:r>
          </a:p>
          <a:p>
            <a:pPr lvl="0" algn="just"/>
            <a:r>
              <a:rPr lang="en-IN" sz="2800" dirty="0">
                <a:latin typeface="Times New Roman" panose="02020603050405020304" pitchFamily="18" charset="0"/>
                <a:cs typeface="Times New Roman" panose="02020603050405020304" pitchFamily="18" charset="0"/>
              </a:rPr>
              <a:t>Duration: 2 hours</a:t>
            </a:r>
          </a:p>
          <a:p>
            <a:pPr lvl="0" algn="just"/>
            <a:r>
              <a:rPr lang="en-IN" sz="2800" dirty="0">
                <a:latin typeface="Times New Roman" panose="02020603050405020304" pitchFamily="18" charset="0"/>
                <a:cs typeface="Times New Roman" panose="02020603050405020304" pitchFamily="18" charset="0"/>
              </a:rPr>
              <a:t>Passing score: 60%</a:t>
            </a:r>
          </a:p>
          <a:p>
            <a:pPr lvl="0" algn="just"/>
            <a:r>
              <a:rPr lang="en-US" sz="2800" dirty="0">
                <a:latin typeface="Times New Roman" panose="02020603050405020304" pitchFamily="18" charset="0"/>
                <a:cs typeface="Times New Roman" panose="02020603050405020304" pitchFamily="18" charset="0"/>
              </a:rPr>
              <a:t>Negative Marking: 25% of marks assigned per incorrect answer</a:t>
            </a:r>
            <a:endParaRPr lang="en-IN" sz="2800" dirty="0">
              <a:latin typeface="Times New Roman" panose="02020603050405020304" pitchFamily="18" charset="0"/>
              <a:cs typeface="Times New Roman" panose="02020603050405020304" pitchFamily="18" charset="0"/>
            </a:endParaRPr>
          </a:p>
          <a:p>
            <a:pPr lvl="0" algn="just"/>
            <a:r>
              <a:rPr lang="en-IN" sz="2800" dirty="0">
                <a:latin typeface="Times New Roman" panose="02020603050405020304" pitchFamily="18" charset="0"/>
                <a:cs typeface="Times New Roman" panose="02020603050405020304" pitchFamily="18" charset="0"/>
              </a:rPr>
              <a:t>Certificate Validity: 3 years</a:t>
            </a:r>
          </a:p>
          <a:p>
            <a:endParaRPr lang="en-IN" dirty="0"/>
          </a:p>
        </p:txBody>
      </p:sp>
    </p:spTree>
    <p:extLst>
      <p:ext uri="{BB962C8B-B14F-4D97-AF65-F5344CB8AC3E}">
        <p14:creationId xmlns:p14="http://schemas.microsoft.com/office/powerpoint/2010/main" val="2761184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A5FDD-E246-46E1-2299-5530D7720689}"/>
              </a:ext>
            </a:extLst>
          </p:cNvPr>
          <p:cNvSpPr>
            <a:spLocks noGrp="1"/>
          </p:cNvSpPr>
          <p:nvPr>
            <p:ph type="title"/>
          </p:nvPr>
        </p:nvSpPr>
        <p:spPr>
          <a:xfrm>
            <a:off x="685801" y="609600"/>
            <a:ext cx="11260393" cy="1456267"/>
          </a:xfrm>
        </p:spPr>
        <p:txBody>
          <a:bodyPr>
            <a:normAutofit/>
          </a:bodyPr>
          <a:lstStyle/>
          <a:p>
            <a:r>
              <a:rPr lang="en-US" sz="4000" b="1" dirty="0">
                <a:latin typeface="Times New Roman" panose="02020603050405020304" pitchFamily="18" charset="0"/>
                <a:cs typeface="Times New Roman" panose="02020603050405020304" pitchFamily="18" charset="0"/>
              </a:rPr>
              <a:t>Upon successful completion of the training, candidates will :</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E32D154-9579-F928-7EDB-C27D80E4F3F0}"/>
              </a:ext>
            </a:extLst>
          </p:cNvPr>
          <p:cNvSpPr>
            <a:spLocks noGrp="1"/>
          </p:cNvSpPr>
          <p:nvPr>
            <p:ph idx="1"/>
          </p:nvPr>
        </p:nvSpPr>
        <p:spPr>
          <a:xfrm>
            <a:off x="683344" y="2387873"/>
            <a:ext cx="10131425" cy="3649133"/>
          </a:xfrm>
        </p:spPr>
        <p:txBody>
          <a:bodyPr/>
          <a:lstStyle/>
          <a:p>
            <a:pPr lvl="0" algn="just"/>
            <a:r>
              <a:rPr lang="en-IN" sz="2400" dirty="0">
                <a:latin typeface="Times New Roman" panose="02020603050405020304" pitchFamily="18" charset="0"/>
                <a:cs typeface="Times New Roman" panose="02020603050405020304" pitchFamily="18" charset="0"/>
              </a:rPr>
              <a:t>Know the basics of fixed-income securities markets and specifically interest rate derivative markets in Indian and developed world.</a:t>
            </a:r>
          </a:p>
          <a:p>
            <a:pPr lvl="0" algn="just"/>
            <a:r>
              <a:rPr lang="en-IN" sz="2400" dirty="0">
                <a:latin typeface="Times New Roman" panose="02020603050405020304" pitchFamily="18" charset="0"/>
                <a:cs typeface="Times New Roman" panose="02020603050405020304" pitchFamily="18" charset="0"/>
              </a:rPr>
              <a:t>Understand the analytical framework required for Bond Futures market in India along with trading and hedging strategies involved</a:t>
            </a:r>
          </a:p>
          <a:p>
            <a:pPr lvl="0" algn="just"/>
            <a:r>
              <a:rPr lang="en-IN" sz="2400" dirty="0">
                <a:latin typeface="Times New Roman" panose="02020603050405020304" pitchFamily="18" charset="0"/>
                <a:cs typeface="Times New Roman" panose="02020603050405020304" pitchFamily="18" charset="0"/>
              </a:rPr>
              <a:t>Understand the clearing, settlement and risk management as well as the operational mechanism related to interest rate derivatives markets</a:t>
            </a:r>
          </a:p>
          <a:p>
            <a:pPr lvl="0" algn="just"/>
            <a:r>
              <a:rPr lang="en-IN" sz="2400" dirty="0">
                <a:latin typeface="Times New Roman" panose="02020603050405020304" pitchFamily="18" charset="0"/>
                <a:cs typeface="Times New Roman" panose="02020603050405020304" pitchFamily="18" charset="0"/>
              </a:rPr>
              <a:t>Know the regulatory environment in which the interest rate derivatives markets operate in India.</a:t>
            </a:r>
          </a:p>
          <a:p>
            <a:endParaRPr lang="en-IN" dirty="0"/>
          </a:p>
        </p:txBody>
      </p:sp>
    </p:spTree>
    <p:extLst>
      <p:ext uri="{BB962C8B-B14F-4D97-AF65-F5344CB8AC3E}">
        <p14:creationId xmlns:p14="http://schemas.microsoft.com/office/powerpoint/2010/main" val="208413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FAD97-F421-758C-3F00-A2CE9B225E2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Are you eligible </a:t>
            </a:r>
            <a:r>
              <a:rPr lang="en-US" b="1" dirty="0">
                <a:solidFill>
                  <a:srgbClr val="FF0000"/>
                </a:solidFill>
                <a:latin typeface="Times New Roman" panose="02020603050405020304" pitchFamily="18" charset="0"/>
                <a:cs typeface="Times New Roman" panose="02020603050405020304" pitchFamily="18" charset="0"/>
              </a:rPr>
              <a: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9D00902-B78A-C81A-C4FE-479379792420}"/>
              </a:ext>
            </a:extLst>
          </p:cNvPr>
          <p:cNvSpPr>
            <a:spLocks noGrp="1"/>
          </p:cNvSpPr>
          <p:nvPr>
            <p:ph idx="1"/>
          </p:nvPr>
        </p:nvSpPr>
        <p:spPr>
          <a:xfrm>
            <a:off x="685801" y="1915925"/>
            <a:ext cx="10131425" cy="3649133"/>
          </a:xfrm>
        </p:spPr>
        <p:txBody>
          <a:bodyPr/>
          <a:lstStyle/>
          <a:p>
            <a:pPr marL="0" indent="0" algn="just">
              <a:buNone/>
            </a:pPr>
            <a:r>
              <a:rPr lang="en-US" sz="2400" dirty="0">
                <a:latin typeface="Times New Roman" panose="02020603050405020304" pitchFamily="18" charset="0"/>
                <a:cs typeface="Times New Roman" panose="02020603050405020304" pitchFamily="18" charset="0"/>
              </a:rPr>
              <a:t>The following persons can take NISM-Series-IV: Interest Rate Derivatives Certification Examination:</a:t>
            </a:r>
            <a:endParaRPr lang="en-IN" sz="2400" dirty="0">
              <a:latin typeface="Times New Roman" panose="02020603050405020304" pitchFamily="18" charset="0"/>
              <a:cs typeface="Times New Roman" panose="02020603050405020304" pitchFamily="18" charset="0"/>
            </a:endParaRPr>
          </a:p>
          <a:p>
            <a:pPr lvl="0" algn="just"/>
            <a:r>
              <a:rPr lang="en-US" sz="2400" dirty="0">
                <a:latin typeface="Times New Roman" panose="02020603050405020304" pitchFamily="18" charset="0"/>
                <a:cs typeface="Times New Roman" panose="02020603050405020304" pitchFamily="18" charset="0"/>
              </a:rPr>
              <a:t>Approved users and sales personnel of the ‘Trading Members’ who are registered as such in the Currency Derivatives Segment of a recognized stock exchange and trading in Interest Rate Derivatives.</a:t>
            </a:r>
            <a:endParaRPr lang="en-IN" sz="2400" dirty="0">
              <a:latin typeface="Times New Roman" panose="02020603050405020304" pitchFamily="18" charset="0"/>
              <a:cs typeface="Times New Roman" panose="02020603050405020304" pitchFamily="18" charset="0"/>
            </a:endParaRPr>
          </a:p>
          <a:p>
            <a:pPr lvl="0" algn="just"/>
            <a:r>
              <a:rPr lang="en-US" sz="2400" dirty="0">
                <a:latin typeface="Times New Roman" panose="02020603050405020304" pitchFamily="18" charset="0"/>
                <a:cs typeface="Times New Roman" panose="02020603050405020304" pitchFamily="18" charset="0"/>
              </a:rPr>
              <a:t>Interested students/professionals</a:t>
            </a:r>
            <a:endParaRPr lang="en-IN" sz="2400" dirty="0">
              <a:latin typeface="Times New Roman" panose="02020603050405020304" pitchFamily="18" charset="0"/>
              <a:cs typeface="Times New Roman" panose="02020603050405020304" pitchFamily="18" charset="0"/>
            </a:endParaRPr>
          </a:p>
          <a:p>
            <a:pPr lvl="0" algn="just"/>
            <a:r>
              <a:rPr lang="en-US" sz="2400" dirty="0">
                <a:latin typeface="Times New Roman" panose="02020603050405020304" pitchFamily="18" charset="0"/>
                <a:cs typeface="Times New Roman" panose="02020603050405020304" pitchFamily="18" charset="0"/>
              </a:rPr>
              <a:t>Any other individuals.</a:t>
            </a:r>
            <a:endParaRPr lang="en-IN" sz="24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80316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9CA36-78A5-24BD-8B72-C73711B04B32}"/>
              </a:ext>
            </a:extLst>
          </p:cNvPr>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About</a:t>
            </a:r>
            <a:r>
              <a:rPr lang="en-US" sz="4000" b="1" dirty="0">
                <a:latin typeface="Times New Roman" panose="02020603050405020304" pitchFamily="18" charset="0"/>
                <a:cs typeface="Times New Roman" panose="02020603050405020304" pitchFamily="18" charset="0"/>
              </a:rPr>
              <a:t> </a:t>
            </a:r>
            <a:r>
              <a:rPr lang="en-US" sz="4000" b="1" u="sng" dirty="0" err="1">
                <a:latin typeface="Times New Roman" panose="02020603050405020304" pitchFamily="18" charset="0"/>
                <a:cs typeface="Times New Roman" panose="02020603050405020304" pitchFamily="18" charset="0"/>
              </a:rPr>
              <a:t>nism</a:t>
            </a:r>
            <a:r>
              <a:rPr lang="en-US" sz="4000" b="1" u="sng" dirty="0">
                <a:latin typeface="Times New Roman" panose="02020603050405020304" pitchFamily="18" charset="0"/>
                <a:cs typeface="Times New Roman" panose="02020603050405020304" pitchFamily="18" charset="0"/>
              </a:rPr>
              <a:t> :</a:t>
            </a:r>
            <a:endParaRPr lang="en-IN" sz="4000" b="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E6E207-97DC-E4EC-52A0-F6CEE388E936}"/>
              </a:ext>
            </a:extLst>
          </p:cNvPr>
          <p:cNvSpPr>
            <a:spLocks noGrp="1"/>
          </p:cNvSpPr>
          <p:nvPr>
            <p:ph idx="1"/>
          </p:nvPr>
        </p:nvSpPr>
        <p:spPr/>
        <p:txBody>
          <a:bodyPr>
            <a:noAutofit/>
          </a:bodyPr>
          <a:lstStyle/>
          <a:p>
            <a:pPr algn="just">
              <a:lnSpc>
                <a:spcPct val="110000"/>
              </a:lnSpc>
            </a:pPr>
            <a:r>
              <a:rPr lang="en-US" sz="2400" dirty="0">
                <a:solidFill>
                  <a:srgbClr val="FFFFFF"/>
                </a:solidFill>
                <a:latin typeface="Times New Roman" panose="02020603050405020304" pitchFamily="18" charset="0"/>
                <a:cs typeface="Times New Roman" panose="02020603050405020304" pitchFamily="18" charset="0"/>
              </a:rPr>
              <a:t>NISM is a public trust established in 2006 by SEBI to enhance standards in India’s securities markets.
It undertakes wide-ranging capacity-building activities for market participants.
</a:t>
            </a:r>
            <a:r>
              <a:rPr lang="en-US" sz="2400" dirty="0" err="1">
                <a:solidFill>
                  <a:srgbClr val="FFFFFF"/>
                </a:solidFill>
                <a:latin typeface="Times New Roman" panose="02020603050405020304" pitchFamily="18" charset="0"/>
                <a:cs typeface="Times New Roman" panose="02020603050405020304" pitchFamily="18" charset="0"/>
              </a:rPr>
              <a:t>Programmes</a:t>
            </a:r>
            <a:r>
              <a:rPr lang="en-US" sz="2400" dirty="0">
                <a:solidFill>
                  <a:srgbClr val="FFFFFF"/>
                </a:solidFill>
                <a:latin typeface="Times New Roman" panose="02020603050405020304" pitchFamily="18" charset="0"/>
                <a:cs typeface="Times New Roman" panose="02020603050405020304" pitchFamily="18" charset="0"/>
              </a:rPr>
              <a:t> include residential PG courses, short-term training, and faculty development.
NISM offers 29 SEBI-mandated and voluntary certifications through 250+ test centers nationwide.
It manages six schools of excellence for specialized training.
NISM is expanding globally to become a premier financial education hub.</a:t>
            </a:r>
          </a:p>
        </p:txBody>
      </p:sp>
    </p:spTree>
    <p:extLst>
      <p:ext uri="{BB962C8B-B14F-4D97-AF65-F5344CB8AC3E}">
        <p14:creationId xmlns:p14="http://schemas.microsoft.com/office/powerpoint/2010/main" val="1296410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C0A8B-F680-C65A-E92A-B4D31931FB7B}"/>
              </a:ext>
            </a:extLst>
          </p:cNvPr>
          <p:cNvSpPr>
            <a:spLocks noGrp="1"/>
          </p:cNvSpPr>
          <p:nvPr>
            <p:ph type="title"/>
          </p:nvPr>
        </p:nvSpPr>
        <p:spPr>
          <a:xfrm>
            <a:off x="666137" y="368710"/>
            <a:ext cx="10131425" cy="1456267"/>
          </a:xfrm>
        </p:spPr>
        <p:txBody>
          <a:bodyPr>
            <a:normAutofit/>
          </a:bodyPr>
          <a:lstStyle/>
          <a:p>
            <a:r>
              <a:rPr lang="en-US" sz="4000" b="1" cap="none" dirty="0">
                <a:latin typeface="Times New Roman" panose="02020603050405020304" pitchFamily="18" charset="0"/>
                <a:cs typeface="Times New Roman" panose="02020603050405020304" pitchFamily="18" charset="0"/>
              </a:rPr>
              <a:t>About </a:t>
            </a:r>
            <a:r>
              <a:rPr lang="en-US" sz="4000" b="1" u="sng" cap="none" dirty="0">
                <a:latin typeface="Times New Roman" panose="02020603050405020304" pitchFamily="18" charset="0"/>
                <a:cs typeface="Times New Roman" panose="02020603050405020304" pitchFamily="18" charset="0"/>
              </a:rPr>
              <a:t>ICAPITAL Academy</a:t>
            </a:r>
            <a:r>
              <a:rPr lang="en-US" sz="4000" b="1" u="sng" cap="none" dirty="0"/>
              <a: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2D8A989-8DFA-4A08-263E-6B356EC4D26A}"/>
              </a:ext>
            </a:extLst>
          </p:cNvPr>
          <p:cNvSpPr>
            <a:spLocks noGrp="1"/>
          </p:cNvSpPr>
          <p:nvPr>
            <p:ph idx="1"/>
          </p:nvPr>
        </p:nvSpPr>
        <p:spPr>
          <a:xfrm>
            <a:off x="475636" y="1935589"/>
            <a:ext cx="10831461" cy="4553701"/>
          </a:xfrm>
        </p:spPr>
        <p:txBody>
          <a:bodyPr>
            <a:normAutofit fontScale="92500"/>
          </a:bodyPr>
          <a:lstStyle/>
          <a:p>
            <a:pPr marL="342900" indent="-342900" algn="just">
              <a:lnSpc>
                <a:spcPct val="90000"/>
              </a:lnSpc>
              <a:buClr>
                <a:schemeClr val="tx1">
                  <a:lumMod val="95000"/>
                  <a:lumOff val="5000"/>
                </a:schemeClr>
              </a:buClr>
              <a:buFont typeface="Wingdings" panose="05000000000000000000" pitchFamily="2" charset="2"/>
              <a:buChar char="v"/>
            </a:pPr>
            <a:r>
              <a:rPr lang="en-US" sz="24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ICAPITAL Academy &amp; Corporate Advisory LLP, established in October 2020, is a premier institution in financial education and advisory.
Specializes in NISM certification preparation, capital markets training, and applied finance programs. Offers industry-relevant courses in Financial Modeling, Equity Research, Derivatives, Forex, Technical &amp; Fundamental Analysis, and Mutual Funds.
Provides self-paced, live online, and classroom-based learning formats for diverse learner needs. Delivers corporate training solutions focused on workforce upskilling, leadership development, and customized financial competency programs.
Advisory services span financial research, personal finance, project finance, loan syndication, debt restructuring, and strategic corporate planning.
Mission: To foster global financial excellence through quality education and professional empowerment.</a:t>
            </a:r>
          </a:p>
          <a:p>
            <a:pPr marL="0" indent="0" algn="just">
              <a:buNone/>
            </a:pPr>
            <a:endParaRPr lang="en-IN" sz="2000" dirty="0"/>
          </a:p>
        </p:txBody>
      </p:sp>
    </p:spTree>
    <p:extLst>
      <p:ext uri="{BB962C8B-B14F-4D97-AF65-F5344CB8AC3E}">
        <p14:creationId xmlns:p14="http://schemas.microsoft.com/office/powerpoint/2010/main" val="4069551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790B8E-D6B9-033E-7B56-C9F11E1B8198}"/>
              </a:ext>
            </a:extLst>
          </p:cNvPr>
          <p:cNvSpPr>
            <a:spLocks noGrp="1"/>
          </p:cNvSpPr>
          <p:nvPr>
            <p:ph type="title"/>
          </p:nvPr>
        </p:nvSpPr>
        <p:spPr>
          <a:xfrm>
            <a:off x="1113433" y="2317099"/>
            <a:ext cx="10131425" cy="1456267"/>
          </a:xfrm>
        </p:spPr>
        <p:txBody>
          <a:bodyPr>
            <a:normAutofit/>
          </a:bodyPr>
          <a:lstStyle/>
          <a:p>
            <a:r>
              <a:rPr lang="en-US" sz="4000" dirty="0">
                <a:latin typeface="Times New Roman" panose="02020603050405020304" pitchFamily="18" charset="0"/>
                <a:cs typeface="Times New Roman" panose="02020603050405020304" pitchFamily="18" charset="0"/>
              </a:rPr>
              <a:t>Do you want to</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know more ?</a:t>
            </a:r>
            <a:endParaRPr lang="en-IN" sz="40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DC5C9B93-CB3D-1D3A-0A60-2203A23F98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1813" y="4164153"/>
            <a:ext cx="1209048" cy="1209048"/>
          </a:xfrm>
          <a:prstGeom prst="rect">
            <a:avLst/>
          </a:prstGeom>
        </p:spPr>
      </p:pic>
      <p:pic>
        <p:nvPicPr>
          <p:cNvPr id="3" name="Picture 2">
            <a:extLst>
              <a:ext uri="{FF2B5EF4-FFF2-40B4-BE49-F238E27FC236}">
                <a16:creationId xmlns:a16="http://schemas.microsoft.com/office/drawing/2014/main" id="{EC4DE218-D4AF-A916-6850-E22A9DC37F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4129" y="2103573"/>
            <a:ext cx="1249640" cy="1243045"/>
          </a:xfrm>
          <a:prstGeom prst="rect">
            <a:avLst/>
          </a:prstGeom>
        </p:spPr>
      </p:pic>
      <p:sp>
        <p:nvSpPr>
          <p:cNvPr id="5" name="TextBox 4">
            <a:extLst>
              <a:ext uri="{FF2B5EF4-FFF2-40B4-BE49-F238E27FC236}">
                <a16:creationId xmlns:a16="http://schemas.microsoft.com/office/drawing/2014/main" id="{22D69FF5-24C5-7426-8CC9-86192296CEBA}"/>
              </a:ext>
            </a:extLst>
          </p:cNvPr>
          <p:cNvSpPr txBox="1"/>
          <p:nvPr/>
        </p:nvSpPr>
        <p:spPr>
          <a:xfrm>
            <a:off x="9898568" y="3567137"/>
            <a:ext cx="8551146" cy="400110"/>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Scan for </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FF0000"/>
                </a:solidFill>
                <a:latin typeface="Times New Roman" panose="02020603050405020304" pitchFamily="18" charset="0"/>
                <a:cs typeface="Times New Roman" panose="02020603050405020304" pitchFamily="18" charset="0"/>
              </a:rPr>
              <a:t>o</a:t>
            </a:r>
            <a:r>
              <a:rPr lang="en-US" sz="2000" b="1" dirty="0">
                <a:solidFill>
                  <a:srgbClr val="FFC000"/>
                </a:solidFill>
                <a:latin typeface="Times New Roman" panose="02020603050405020304" pitchFamily="18" charset="0"/>
                <a:cs typeface="Times New Roman" panose="02020603050405020304" pitchFamily="18" charset="0"/>
              </a:rPr>
              <a:t>o</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00B050"/>
                </a:solidFill>
                <a:latin typeface="Times New Roman" panose="02020603050405020304" pitchFamily="18" charset="0"/>
                <a:cs typeface="Times New Roman" panose="02020603050405020304" pitchFamily="18" charset="0"/>
              </a:rPr>
              <a:t>l</a:t>
            </a:r>
            <a:r>
              <a:rPr lang="en-US" sz="2000" b="1" dirty="0">
                <a:solidFill>
                  <a:srgbClr val="FF0000"/>
                </a:solidFill>
                <a:latin typeface="Times New Roman" panose="02020603050405020304" pitchFamily="18" charset="0"/>
                <a:cs typeface="Times New Roman" panose="02020603050405020304" pitchFamily="18" charset="0"/>
              </a:rPr>
              <a:t>e</a:t>
            </a:r>
            <a:endParaRPr lang="en-IN" sz="2000" b="1"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43C8B0A-8462-261E-C026-0BB8D80EB8CE}"/>
              </a:ext>
            </a:extLst>
          </p:cNvPr>
          <p:cNvSpPr txBox="1"/>
          <p:nvPr/>
        </p:nvSpPr>
        <p:spPr>
          <a:xfrm>
            <a:off x="9898568" y="5483733"/>
            <a:ext cx="9274628" cy="369332"/>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Scan for Register</a:t>
            </a:r>
            <a:endParaRPr lang="en-IN"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9779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7814B4-5C9E-38CF-9426-B70EB0D586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014789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docProps/app.xml><?xml version="1.0" encoding="utf-8"?>
<Properties xmlns="http://schemas.openxmlformats.org/officeDocument/2006/extended-properties" xmlns:vt="http://schemas.openxmlformats.org/officeDocument/2006/docPropsVTypes">
  <Template>Celestial</Template>
  <TotalTime>67</TotalTime>
  <Words>549</Words>
  <Application>Microsoft Office PowerPoint</Application>
  <PresentationFormat>Widescreen</PresentationFormat>
  <Paragraphs>39</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Times New Roman</vt:lpstr>
      <vt:lpstr>Wingdings</vt:lpstr>
      <vt:lpstr>Celestial</vt:lpstr>
      <vt:lpstr>NISM-Series-IV: Interest Rate Derivatives  Certification (Training)</vt:lpstr>
      <vt:lpstr>PowerPoint Presentation</vt:lpstr>
      <vt:lpstr>Key Highlights :</vt:lpstr>
      <vt:lpstr>PowerPoint Presentation</vt:lpstr>
      <vt:lpstr>Study Materials :  </vt:lpstr>
      <vt:lpstr>Assessment Details : </vt:lpstr>
      <vt:lpstr>Upon successful completion of the training, candidates will :</vt:lpstr>
      <vt:lpstr>Are you eligible ?</vt:lpstr>
      <vt:lpstr>About nism :</vt:lpstr>
      <vt:lpstr>About ICAPITAL Academy:</vt:lpstr>
      <vt:lpstr>Do you want to  know more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Mitali Verma</dc:creator>
  <cp:lastModifiedBy>Gauri</cp:lastModifiedBy>
  <cp:revision>23</cp:revision>
  <dcterms:created xsi:type="dcterms:W3CDTF">2026-03-02T04:42:33Z</dcterms:created>
  <dcterms:modified xsi:type="dcterms:W3CDTF">2026-03-06T09:25:17Z</dcterms:modified>
</cp:coreProperties>
</file>